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5"/>
  </p:notesMasterIdLst>
  <p:sldIdLst>
    <p:sldId id="258" r:id="rId2"/>
    <p:sldId id="264" r:id="rId3"/>
    <p:sldId id="269" r:id="rId4"/>
    <p:sldId id="302" r:id="rId5"/>
    <p:sldId id="303" r:id="rId6"/>
    <p:sldId id="305" r:id="rId7"/>
    <p:sldId id="306" r:id="rId8"/>
    <p:sldId id="307" r:id="rId9"/>
    <p:sldId id="300" r:id="rId10"/>
    <p:sldId id="256" r:id="rId11"/>
    <p:sldId id="289" r:id="rId12"/>
    <p:sldId id="260" r:id="rId13"/>
    <p:sldId id="312" r:id="rId14"/>
    <p:sldId id="285" r:id="rId15"/>
    <p:sldId id="290" r:id="rId16"/>
    <p:sldId id="286" r:id="rId17"/>
    <p:sldId id="311" r:id="rId18"/>
    <p:sldId id="287" r:id="rId19"/>
    <p:sldId id="288" r:id="rId20"/>
    <p:sldId id="310" r:id="rId21"/>
    <p:sldId id="308" r:id="rId22"/>
    <p:sldId id="309" r:id="rId23"/>
    <p:sldId id="299" r:id="rId24"/>
    <p:sldId id="319" r:id="rId25"/>
    <p:sldId id="304" r:id="rId26"/>
    <p:sldId id="280" r:id="rId27"/>
    <p:sldId id="279" r:id="rId28"/>
    <p:sldId id="320" r:id="rId29"/>
    <p:sldId id="321" r:id="rId30"/>
    <p:sldId id="328" r:id="rId31"/>
    <p:sldId id="327" r:id="rId32"/>
    <p:sldId id="263" r:id="rId33"/>
    <p:sldId id="272" r:id="rId34"/>
    <p:sldId id="271" r:id="rId35"/>
    <p:sldId id="265" r:id="rId36"/>
    <p:sldId id="266" r:id="rId37"/>
    <p:sldId id="259" r:id="rId38"/>
    <p:sldId id="277" r:id="rId39"/>
    <p:sldId id="282" r:id="rId40"/>
    <p:sldId id="292" r:id="rId41"/>
    <p:sldId id="293" r:id="rId42"/>
    <p:sldId id="294" r:id="rId43"/>
    <p:sldId id="315" r:id="rId44"/>
    <p:sldId id="296" r:id="rId45"/>
    <p:sldId id="291" r:id="rId46"/>
    <p:sldId id="297" r:id="rId47"/>
    <p:sldId id="313" r:id="rId48"/>
    <p:sldId id="314" r:id="rId49"/>
    <p:sldId id="317" r:id="rId50"/>
    <p:sldId id="316" r:id="rId51"/>
    <p:sldId id="295" r:id="rId52"/>
    <p:sldId id="322" r:id="rId53"/>
    <p:sldId id="329" r:id="rId54"/>
    <p:sldId id="330" r:id="rId55"/>
    <p:sldId id="333" r:id="rId56"/>
    <p:sldId id="331" r:id="rId57"/>
    <p:sldId id="336" r:id="rId58"/>
    <p:sldId id="332" r:id="rId59"/>
    <p:sldId id="337" r:id="rId60"/>
    <p:sldId id="338" r:id="rId61"/>
    <p:sldId id="339" r:id="rId62"/>
    <p:sldId id="340" r:id="rId63"/>
    <p:sldId id="341" r:id="rId64"/>
    <p:sldId id="344" r:id="rId65"/>
    <p:sldId id="343" r:id="rId66"/>
    <p:sldId id="342" r:id="rId67"/>
    <p:sldId id="345" r:id="rId68"/>
    <p:sldId id="354" r:id="rId69"/>
    <p:sldId id="348" r:id="rId70"/>
    <p:sldId id="349" r:id="rId71"/>
    <p:sldId id="346" r:id="rId72"/>
    <p:sldId id="347" r:id="rId73"/>
    <p:sldId id="350" r:id="rId74"/>
    <p:sldId id="353" r:id="rId75"/>
    <p:sldId id="352" r:id="rId76"/>
    <p:sldId id="355" r:id="rId77"/>
    <p:sldId id="362" r:id="rId78"/>
    <p:sldId id="367" r:id="rId79"/>
    <p:sldId id="368" r:id="rId80"/>
    <p:sldId id="363" r:id="rId81"/>
    <p:sldId id="364" r:id="rId82"/>
    <p:sldId id="365" r:id="rId83"/>
    <p:sldId id="366" r:id="rId84"/>
    <p:sldId id="369" r:id="rId85"/>
    <p:sldId id="370" r:id="rId86"/>
    <p:sldId id="371" r:id="rId87"/>
    <p:sldId id="372" r:id="rId88"/>
    <p:sldId id="375" r:id="rId89"/>
    <p:sldId id="374" r:id="rId90"/>
    <p:sldId id="373" r:id="rId91"/>
    <p:sldId id="376" r:id="rId92"/>
    <p:sldId id="377" r:id="rId93"/>
    <p:sldId id="379" r:id="rId94"/>
    <p:sldId id="378" r:id="rId95"/>
    <p:sldId id="380" r:id="rId96"/>
    <p:sldId id="381" r:id="rId97"/>
    <p:sldId id="384" r:id="rId98"/>
    <p:sldId id="382" r:id="rId99"/>
    <p:sldId id="391" r:id="rId100"/>
    <p:sldId id="385" r:id="rId101"/>
    <p:sldId id="390" r:id="rId102"/>
    <p:sldId id="386" r:id="rId103"/>
    <p:sldId id="389" r:id="rId104"/>
    <p:sldId id="387" r:id="rId105"/>
    <p:sldId id="388" r:id="rId106"/>
    <p:sldId id="392" r:id="rId107"/>
    <p:sldId id="394" r:id="rId108"/>
    <p:sldId id="393" r:id="rId109"/>
    <p:sldId id="395" r:id="rId110"/>
    <p:sldId id="396" r:id="rId111"/>
    <p:sldId id="397" r:id="rId112"/>
    <p:sldId id="398" r:id="rId113"/>
    <p:sldId id="399" r:id="rId1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FF0000"/>
    <a:srgbClr val="1F4E79"/>
    <a:srgbClr val="203864"/>
    <a:srgbClr val="0070C0"/>
    <a:srgbClr val="009B01"/>
    <a:srgbClr val="00008C"/>
    <a:srgbClr val="6D6D2B"/>
    <a:srgbClr val="9E9E0C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66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60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20C66-05F9-4FC2-8866-8533A9375BA8}" type="datetimeFigureOut">
              <a:rPr lang="en-GB" smtClean="0"/>
              <a:t>26/05/2025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CA468-388C-47D7-9925-09019A2062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2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88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600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041F-7628-A012-3BC7-A3661D7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C4460-CD36-0C96-16AD-CCDE147EBB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88872C-2C93-E394-81AF-AA1594FA8B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3F43E-E441-B71A-4906-EA14D5AF76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67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105AF-E04C-6FF5-7DE7-78E52651B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137E7-5C04-52F3-F63D-3028E2E49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036DB-FD6B-16AE-4F7A-631EBDF52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B490A-5376-E676-4C7C-17FF7B32D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52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53708-9538-614F-4BBA-1310CDA49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55AEC-0AA2-1353-5F66-B60CA7791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9F20C8-A695-C3A0-8226-30E0828B7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C673-1C7B-25E4-6BE9-C39541457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72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4EF39-8910-399B-3050-8D934DA01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804C50-1CB8-E631-A8E8-FBEE33B87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B2117-9FC4-BA10-8543-1E7A281A9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A900D-343B-F88F-67DB-2C8567979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CA468-388C-47D7-9925-09019A2062A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2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26-05-2025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4147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26-05-2025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6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26-05-2025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39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26-05-2025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7496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26-05-2025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214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26-05-2025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0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26-05-2025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4767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26-05-2025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6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26-05-2025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9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26-05-2025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25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3A2CB-D467-4583-BEBA-5A75E3413D57}" type="datetimeFigureOut">
              <a:rPr lang="en-IN" smtClean="0"/>
              <a:t>26-05-2025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12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3A2CB-D467-4583-BEBA-5A75E3413D57}" type="datetimeFigureOut">
              <a:rPr lang="en-IN" smtClean="0"/>
              <a:t>26-05-2025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45427-BEBB-4AB0-9F34-3E8A29AED0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0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hysletb.2015.09.063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0.png"/><Relationship Id="rId4" Type="http://schemas.openxmlformats.org/officeDocument/2006/relationships/image" Target="../media/image20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doi.org/10.22323/1.414.0820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22323/1.414.082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://dx.doi.org/10.1140/epjc/s10052-019-6904-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fr.wikipedia.org/wiki/Hadron#/media/Fichier:Qqhadrons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hysics.stackexchange.com/questions/369092/understanding-the-parton-distribution-functions" TargetMode="Externa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salam.web.cern.ch/repository/talks/2015-SaoPaulo-lecture3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iopscience.iop.org/book/mono/978-0-7503-4737-2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youtu.be/u8uHI6WLz6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ms.cern/news/jets-cms-and-determination-their-energy-scale" TargetMode="External"/><Relationship Id="rId7" Type="http://schemas.openxmlformats.org/officeDocument/2006/relationships/hyperlink" Target="https://indico.cern.ch/event/346738/contributions/813675/attachments/684118/939687/14_JetPhysics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hyperlink" Target="https://en.wikipedia.org/wiki/Self-similar_process#/media/File:Wiener_process_animated.gif" TargetMode="External"/><Relationship Id="rId4" Type="http://schemas.openxmlformats.org/officeDocument/2006/relationships/image" Target="../media/image3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aps.org/prl/pdf/10.1103/PhysRevLett.35.1609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CDF_Top_Event.jpg" TargetMode="External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journals.aps.org/prl/pdf/10.1103/PhysRevLett.23.93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iopscience.iop.org/book/mono/978-1-6817-4073-7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book/mono/978-1-6817-4073-7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ndico.cern.ch/event/48780/contributions/2007623/attachments/958754/1360835/2009-06-23-HCW-Portugal.pdf" TargetMode="Externa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iopscience.iop.org/book/mono/978-1-6817-4073-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indico.cern.ch/event/346738/contributions/813675/attachments/684118/939687/14_JetPhysics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7182/hepdata.54900.v1/t47" TargetMode="External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hyperlink" Target="https://cds.cern.ch/record/2210892?ln=en" TargetMode="External"/><Relationship Id="rId4" Type="http://schemas.openxmlformats.org/officeDocument/2006/relationships/image" Target="../media/image10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hep-ex/9912051v1" TargetMode="External"/><Relationship Id="rId4" Type="http://schemas.openxmlformats.org/officeDocument/2006/relationships/image" Target="../media/image11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hep-ex/9912051v1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png"/><Relationship Id="rId4" Type="http://schemas.openxmlformats.org/officeDocument/2006/relationships/image" Target="../media/image13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5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4.png"/><Relationship Id="rId7" Type="http://schemas.openxmlformats.org/officeDocument/2006/relationships/image" Target="../media/image161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9" Type="http://schemas.openxmlformats.org/officeDocument/2006/relationships/image" Target="../media/image17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Flowchart: Manual Input 2">
            <a:extLst>
              <a:ext uri="{FF2B5EF4-FFF2-40B4-BE49-F238E27FC236}">
                <a16:creationId xmlns:a16="http://schemas.microsoft.com/office/drawing/2014/main" id="{D7180E7E-17D3-BAE6-BF72-FD209CF706BB}"/>
              </a:ext>
            </a:extLst>
          </p:cNvPr>
          <p:cNvSpPr/>
          <p:nvPr/>
        </p:nvSpPr>
        <p:spPr>
          <a:xfrm rot="5400000">
            <a:off x="-120810" y="110686"/>
            <a:ext cx="6868126" cy="6626506"/>
          </a:xfrm>
          <a:prstGeom prst="flowChartManualInpu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Hadronic 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330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Theoretical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is the gauge theory for the strong interaction: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Interactions determined by the coupling constant (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Both quarks and gluons carry a ‘colour’ charge.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Colour charge permits gluon-gluon self-interaction.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‘asymptotic freedom’ i.e. ↓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↑Q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 process ‘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hadron’ is split into two regimes: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≳ 1 GeV) is pQCD – jet production, parton radiation, deep inelastic scattering.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(Q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≲ 1 GeV) is npQCD – hadronisation, confinement, meson/baryon bound states.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is used to study q-g production with high momentum transfers.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488" y="226288"/>
            <a:ext cx="3209597" cy="3658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4FB6-52A5-5978-5AD1-6E732E5E4795}"/>
              </a:ext>
            </a:extLst>
          </p:cNvPr>
          <p:cNvSpPr txBox="1"/>
          <p:nvPr/>
        </p:nvSpPr>
        <p:spPr>
          <a:xfrm>
            <a:off x="8397431" y="3885104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https://doi.org/10.1016/j.physletb.2015.09.063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9471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F8D75-E35A-F0DF-4196-381E9625F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62DFF5-F493-0E37-BDB7-59C2807A4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E6C668-DCE9-CC9F-58BA-4E4F2C5F3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deviation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Divide (1-T) curve with bin width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ISR graphs for LEP and FCC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multiplicity make bar graph</a:t>
            </a:r>
          </a:p>
        </p:txBody>
      </p:sp>
    </p:spTree>
    <p:extLst>
      <p:ext uri="{BB962C8B-B14F-4D97-AF65-F5344CB8AC3E}">
        <p14:creationId xmlns:p14="http://schemas.microsoft.com/office/powerpoint/2010/main" val="26593961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06535-C341-796F-D284-AF784EC8B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361D62-6F2E-2FE8-8574-0DA0DB4F43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F074917-993C-4934-A97B-F0DA9B25786C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18290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81191-209B-E58E-A9A1-8EA7F960B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08951B-C1FA-E9E9-CAA7-9D321D769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Thrust deviation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0E205B-3104-638B-BAF1-D6C17967E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63218"/>
            <a:ext cx="5994494" cy="27447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C86618-3253-CF91-0D9D-17D4A5C7A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3915519"/>
            <a:ext cx="5994494" cy="27537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437D91-8868-D1C4-7113-D4ACD0757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864" y="1063218"/>
            <a:ext cx="5994494" cy="27447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2BBCD7-B19E-403C-41A3-2623BAEB0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970" y="3915519"/>
            <a:ext cx="5949388" cy="2753701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7168307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A4381-EC7A-E99F-EC6D-75CE584C9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7D2731-FB0D-4382-729E-B8CEC82E6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Thrust deviation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53F6BA-339E-6226-BF67-95C1910C3B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234" t="8492"/>
          <a:stretch/>
        </p:blipFill>
        <p:spPr>
          <a:xfrm>
            <a:off x="206476" y="1891358"/>
            <a:ext cx="4020111" cy="3677163"/>
          </a:xfrm>
          <a:prstGeom prst="rect">
            <a:avLst/>
          </a:prstGeom>
          <a:ln w="28575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C71270-FC6D-683B-0C3E-43C0C63A7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587" y="1891359"/>
            <a:ext cx="4020111" cy="3677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9E0FD1-040E-25C3-03B5-4C303264C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109" y="365424"/>
            <a:ext cx="4327842" cy="136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068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30054-0F27-3714-B0FC-9BD4592DE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4AFFD2-2D41-3475-0CEF-7DE30022E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Jets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EC304-70AE-6E74-8843-A2F1CBF7B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040" y="1749847"/>
            <a:ext cx="4877481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737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2F53C-F1CB-DE7E-54A4-7067AE35D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2E49AC-E905-0F1E-B4A5-0DDD83EC1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Checking PYTHIA 5.722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78F66-B453-FED1-5983-681E4AEE6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54" y="1605163"/>
            <a:ext cx="4848902" cy="40296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AF5077-0BA2-786B-934A-D788A2819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256" y="2383914"/>
            <a:ext cx="5785945" cy="209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026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7A34D-D915-2DFC-E1F7-9FAB42080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2279A1-9750-3FA4-D3D7-EACB309BE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9B022F-896D-C9B6-AEEF-C4DC2E2BD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Prepone meeting by 15 minutes (15:30 GVT)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deviation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Ask Otmar (acknowledge in the paper)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installing PYTHIA 5.722 or PYTHIA 6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Checked NNPDF – no change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about why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Kshots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lambda was excluded from OPAL (Pranav paper also mentions this)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paper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Think of ways to visualize jets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events OR check proposed luminosity of FCC-ee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a section for expected processes at 500 GeV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Impact of Higgs? Should it be rejected or considered? (Incorporate Tor’s code main381)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Possible paper – Study of Higgs contribution to QCD background at FCCee</a:t>
            </a:r>
          </a:p>
        </p:txBody>
      </p:sp>
    </p:spTree>
    <p:extLst>
      <p:ext uri="{BB962C8B-B14F-4D97-AF65-F5344CB8AC3E}">
        <p14:creationId xmlns:p14="http://schemas.microsoft.com/office/powerpoint/2010/main" val="17856828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29889-BD0E-918D-5329-183123EDB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D23E91-989E-7AB1-2CE9-567E49189D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C713A5E-69EE-BD77-3937-2AE6C575E1E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29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25294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6EF7D-C46F-5539-4C29-4EB2ED9DF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0936A1-E9E4-45A0-9D08-76107EE71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96AB4A-7298-6504-79D8-8363BAC1B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26" y="2667965"/>
            <a:ext cx="4347349" cy="3603446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886727-C80E-489B-7CC2-80520DC81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127" y="2667965"/>
            <a:ext cx="4350437" cy="36034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505EAD-9CF1-7DD0-B8E6-E8844CAFB6A1}"/>
              </a:ext>
            </a:extLst>
          </p:cNvPr>
          <p:cNvSpPr txBox="1"/>
          <p:nvPr/>
        </p:nvSpPr>
        <p:spPr>
          <a:xfrm>
            <a:off x="1760319" y="633066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8957C5-CDAF-C04A-FB7C-9EBC648D8E0F}"/>
              </a:ext>
            </a:extLst>
          </p:cNvPr>
          <p:cNvSpPr txBox="1"/>
          <p:nvPr/>
        </p:nvSpPr>
        <p:spPr>
          <a:xfrm>
            <a:off x="7960755" y="633066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IN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FBD5ED-B9E2-424C-F3F4-EF02867EC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26" y="1063119"/>
            <a:ext cx="4347349" cy="14847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9B6A74-399D-C1C9-F4C3-C664C376F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037" y="1063118"/>
            <a:ext cx="4347347" cy="14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3722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74CE4-4582-9E8D-59B3-1DCDF8B99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C5BDDF-2BC8-8E1C-5117-58D9426CD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FE53A1-1B3C-93E3-260E-CF0034821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651" y="1958538"/>
            <a:ext cx="4347349" cy="1656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B5D7C0-78E6-09AC-CC50-A4B5820CD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235" y="1958538"/>
            <a:ext cx="4347346" cy="16561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D0F2C0-8BCF-6DD6-0713-D85E8B849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235" y="3690568"/>
            <a:ext cx="4347346" cy="16769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2F71F8-C9F0-CA98-5CB2-E28EEF604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8651" y="3693852"/>
            <a:ext cx="4347346" cy="167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79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Phenomenology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MC programs split the process into four phases: 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Production of qq̅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(electroweak).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a virtual photon or Z boson via 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l-GR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∗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IN" sz="12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 from gluons via (g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 or 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2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2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2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</a:t>
            </a:r>
            <a:r>
              <a:rPr lang="en-IN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qq̅)</a:t>
            </a: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radiation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Matrix element method – calculate Feynman diagrams order by order, only available up to maximum of four partons in the final state.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shower method – approximates full matrix expression as multiple jets, each limited by LLA or MLLA, which then hadronise.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(npQCD).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Independent method – assumes that partons fragment isolated from each other, but it is shown that this does not match experiments.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String method – assumes a colour flux tube connecting qq̅ pairs which creates new hadrons when string is stretched far enough to break.</a:t>
            </a:r>
          </a:p>
          <a:p>
            <a:pPr lvl="2">
              <a:spcBef>
                <a:spcPts val="1200"/>
              </a:spcBef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method – assumes gluons from pQCD split into qq̅ pairs forming colorless clusters that decay into particles if they have sufficient mass.</a:t>
            </a:r>
          </a:p>
          <a:p>
            <a:pPr marL="800100" lvl="1" indent="-342900">
              <a:spcBef>
                <a:spcPts val="12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(electroweak?).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PYTHIA uses LLA parton shower with (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</a:t>
            </a:r>
            <a:r>
              <a:rPr lang="en-US" sz="2000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branching_parton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pQCD and independent/string for npQCD.</a:t>
            </a:r>
          </a:p>
        </p:txBody>
      </p:sp>
    </p:spTree>
    <p:extLst>
      <p:ext uri="{BB962C8B-B14F-4D97-AF65-F5344CB8AC3E}">
        <p14:creationId xmlns:p14="http://schemas.microsoft.com/office/powerpoint/2010/main" val="16474900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B25DE-A75C-0516-0EAE-DC1C4FA7D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E586BA-DA60-D11D-26AF-75EF246C4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040" y="457200"/>
            <a:ext cx="4453991" cy="64008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7BFFD7D-AE08-B376-43D3-46F578E74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B592A5-2668-5300-EE2C-ADD1F646B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29" y="2722201"/>
            <a:ext cx="4347346" cy="16769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BEB59B-10F3-659D-7A41-ECAE79DB8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29" y="955696"/>
            <a:ext cx="4347346" cy="1673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864819-96BF-FEAA-6282-67444D4A3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400" y="4447410"/>
            <a:ext cx="3095355" cy="239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4006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B9D1A-32C2-C8DE-F403-3FCB849F8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D2AD7B-8BB6-C0D3-224D-88E71E5F5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51298C-9CC8-3CAE-206A-3E796C3C2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646" y="1145894"/>
            <a:ext cx="3420821" cy="5167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ACB236-5D95-998F-E051-9B41ED9B0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735" y="955696"/>
            <a:ext cx="3586125" cy="535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6877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E92AD-998A-0E91-6AB6-4EEE9E65E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678921-686C-317E-6618-F297EC848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Including Higgs production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0391A1-94DA-CA64-9188-C476F0120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09" y="1621501"/>
            <a:ext cx="8821381" cy="402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73734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9FD0B-CF2B-9A31-261D-5E5363172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B128EE-707B-42E9-2B53-6245A5F46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 feasibility report (May 2025)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E48DFC-5384-408D-891A-65F5AB8D2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83" y="1335971"/>
            <a:ext cx="4448460" cy="2462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2CD512-D8F3-968C-BD29-7E22BF72D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481" y="1335971"/>
            <a:ext cx="4254497" cy="2462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33A2F2-854F-054F-BB8C-6F7A321CE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83" y="4178461"/>
            <a:ext cx="4448460" cy="202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73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‘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800" i="1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800" i="1" baseline="30000" dirty="0">
                <a:solidFill>
                  <a:srgbClr val="1F4E79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8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92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Annihilation of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(LEP/FCCee) provides a clean environment to study basic QCD processes.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discovered with 2-jet structure in eē collisions at SPEAR at SLAC.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Gluon discovered with 3-jet structure in eē collisions at PETRA at DESY.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 spin was confirmed to be ½ from analysing jet angular distributions.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at Z0 resonance (91.2 GeV) offered several advantages: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Large hadronic branching ratio – Z decay produces lepton pairs or hadron jets, but the latter is 70% more probable.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Negligible background – processes without any hadrons were very minimal leading to higher precision analyses.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Suppression of ISR – collider design prevented photon emission from eē resulting in more collision at maximum energy.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Micro-vertex detectors – these special tracking systems near the collision points allowed for flavor-dependent studies.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will improve over LEP: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Expected total events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11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 at √s = 91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at √s = 160 GeV ~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ZH at √s = 240 GeV.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At Z0 – Increased statistical samples by factor of 10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thereby decreasing uncertainties by factor of 300.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82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1FC0C-CBE5-0090-3F3C-98140E5B1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E3AB37-BDC2-D6DD-0288-2517535759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29C812-4555-0C08-8B13-8F5DF443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opportunities at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2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constant?</a:t>
            </a:r>
          </a:p>
          <a:p>
            <a:pPr lvl="1">
              <a:spcAft>
                <a:spcPts val="600"/>
              </a:spcAft>
            </a:pP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thrust (</a:t>
            </a:r>
            <a:r>
              <a:rPr lang="el-GR" sz="1600" i="1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and C-parameter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angle between particle i and j | 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i,j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momentum of particle i,j 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n-jet rates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n–jet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section for n-jets /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total c.s.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tau decay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l-G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u="sng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SEW pure electroweak contribution |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number of colours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u="sng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From hadronic W and Z decays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RW pure electroweak contribution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mix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mixed QCD+EW corrections 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(Q)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pQCD expansion coefficients |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np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power-suppressed NP corrections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0" y="1945348"/>
            <a:ext cx="2032000" cy="509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565" y="1945348"/>
            <a:ext cx="1859080" cy="509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6245" y="3124740"/>
            <a:ext cx="914400" cy="431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450" y="4512056"/>
            <a:ext cx="4069195" cy="366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450" y="5907318"/>
            <a:ext cx="4069195" cy="4353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D45B37-F3C0-9A93-EAF1-88B18F18FCD0}"/>
              </a:ext>
            </a:extLst>
          </p:cNvPr>
          <p:cNvSpPr txBox="1"/>
          <p:nvPr/>
        </p:nvSpPr>
        <p:spPr>
          <a:xfrm>
            <a:off x="10324649" y="245756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073196-09EB-ED8F-1611-0D98F0E1AF6C}"/>
              </a:ext>
            </a:extLst>
          </p:cNvPr>
          <p:cNvSpPr txBox="1"/>
          <p:nvPr/>
        </p:nvSpPr>
        <p:spPr>
          <a:xfrm>
            <a:off x="10324649" y="4878101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6C76E4-F5DD-DD08-89D8-3311D9B01D7A}"/>
              </a:ext>
            </a:extLst>
          </p:cNvPr>
          <p:cNvSpPr txBox="1"/>
          <p:nvPr/>
        </p:nvSpPr>
        <p:spPr>
          <a:xfrm>
            <a:off x="10324649" y="6342655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94D7EA-E409-645F-407C-B31839533D7C}"/>
              </a:ext>
            </a:extLst>
          </p:cNvPr>
          <p:cNvSpPr txBox="1"/>
          <p:nvPr/>
        </p:nvSpPr>
        <p:spPr>
          <a:xfrm>
            <a:off x="10324649" y="3556540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85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758497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Quark-gluon tagging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3861"/>
          <a:stretch/>
        </p:blipFill>
        <p:spPr>
          <a:xfrm>
            <a:off x="455023" y="1530554"/>
            <a:ext cx="5161500" cy="217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5362"/>
          <a:stretch/>
        </p:blipFill>
        <p:spPr>
          <a:xfrm>
            <a:off x="455023" y="4946649"/>
            <a:ext cx="5161500" cy="109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24769-2339-A5B2-6DE3-0D240437B2E5}"/>
              </a:ext>
            </a:extLst>
          </p:cNvPr>
          <p:cNvSpPr txBox="1"/>
          <p:nvPr/>
        </p:nvSpPr>
        <p:spPr>
          <a:xfrm>
            <a:off x="455023" y="3700954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1D506-2BE3-3DB1-4C10-7C429F3FEAA7}"/>
              </a:ext>
            </a:extLst>
          </p:cNvPr>
          <p:cNvSpPr txBox="1"/>
          <p:nvPr/>
        </p:nvSpPr>
        <p:spPr>
          <a:xfrm>
            <a:off x="455023" y="6040606"/>
            <a:ext cx="153599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https://doi.org/10.22323/1.414.0820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8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574" y="1"/>
            <a:ext cx="4662426" cy="1605198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79381"/>
            <a:ext cx="3773623" cy="5179386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601" y="1684993"/>
            <a:ext cx="3772503" cy="517784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082" y="1679381"/>
            <a:ext cx="4417918" cy="5178619"/>
          </a:xfrm>
          <a:prstGeom prst="rect">
            <a:avLst/>
          </a:prstGeom>
          <a:ln>
            <a:noFill/>
          </a:ln>
        </p:spPr>
      </p:pic>
      <p:sp>
        <p:nvSpPr>
          <p:cNvPr id="13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@ FCCee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790" y="2"/>
            <a:ext cx="1208541" cy="16051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33D482-091B-2505-A0F5-2C98BB777492}"/>
              </a:ext>
            </a:extLst>
          </p:cNvPr>
          <p:cNvSpPr txBox="1"/>
          <p:nvPr/>
        </p:nvSpPr>
        <p:spPr>
          <a:xfrm>
            <a:off x="-1" y="1479326"/>
            <a:ext cx="222234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http://dx.doi.org/10.1140/epjc/s10052-019-6904-3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04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FE6C-F3D9-B555-D77C-231E6EE77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D91FE7-882E-A0EF-DE39-318639FD42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62DC47-A6E8-7770-BED9-A2B8A63B2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Comparing LEP and FCCee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594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(1989 - 2000)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5914924" cy="56028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26.7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L3, ALEPH, DELPHI,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 √s = 91 GeV for eē → Z0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2f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LEP1.5 √s = 2 × 80.3 GeV for eē → WW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̅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4f t¯ 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LEPII √s = 240 GeV for Higgs an SUSY particles</a:t>
            </a:r>
          </a:p>
          <a:p>
            <a:pPr lvl="2">
              <a:spcAft>
                <a:spcPts val="600"/>
              </a:spcAft>
            </a:pPr>
            <a:r>
              <a:rPr lang="en-US" sz="12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not go higher than 215 (but not good data)</a:t>
            </a:r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6121400" y="1064608"/>
            <a:ext cx="5914924" cy="5602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Construction: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km circumference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X, X, X, 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Operation modes: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 √s = 91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2W √s = 160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ZH √s = 240 GeV (might start with this)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 √s = 365 GeV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52" name="Picture 4" descr="FCC Week 2023 (5-9 June 2023): Overview · Ind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507" y="1135104"/>
            <a:ext cx="21145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seline operation model for FCC-ee with four interaction points, showing the integrated luminosity at the Z pole (pink), the WW threshold (blue), the Higgs factory (red), and the top-pair threshold (green) as a function of time []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07" y="4192657"/>
            <a:ext cx="5269470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b="12810"/>
          <a:stretch/>
        </p:blipFill>
        <p:spPr>
          <a:xfrm>
            <a:off x="709309" y="4166668"/>
            <a:ext cx="4365611" cy="25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6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5914924" cy="766916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(1989-)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 descr="Radiation levels in the CERN Large Electron Positron collider during the LEP  2 phase (68–105 GeV) - ScienceDire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67" y="955696"/>
            <a:ext cx="4338484" cy="277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reen light for LEP – CERN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322827"/>
            <a:ext cx="2762250" cy="17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6" y="3987799"/>
            <a:ext cx="3152674" cy="2605203"/>
          </a:xfrm>
          <a:prstGeom prst="rect">
            <a:avLst/>
          </a:prstGeom>
        </p:spPr>
      </p:pic>
      <p:sp>
        <p:nvSpPr>
          <p:cNvPr id="9" name="Title 4"/>
          <p:cNvSpPr txBox="1">
            <a:spLocks/>
          </p:cNvSpPr>
          <p:nvPr/>
        </p:nvSpPr>
        <p:spPr>
          <a:xfrm>
            <a:off x="6121400" y="188780"/>
            <a:ext cx="5889685" cy="766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(2040-)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329" y="1467030"/>
            <a:ext cx="3742900" cy="27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4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Timeline so far…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04612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16 Aug 2024 – email to Archana Sharma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 Aug 2024 – email from Manjit Kaur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20 Aug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 Sep 2024 – Meeting (Philip, …)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27 Sep 2024 – Meeting (Philip, Manjit, 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Ritu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09 Oct 2024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21 Oct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05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22 Nov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15 Dec 2024 – Meeting (Philip, Manjit)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25 Jan 2025 – end of busy phase at work</a:t>
            </a:r>
          </a:p>
          <a:p>
            <a:pPr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06 Feb 2025 – Meeting (Philip, Manjit)</a:t>
            </a: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03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F0B0F-4AD8-7A83-C2A5-A85025AB0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2A0ABC-D173-A04F-3A2B-F4F1722319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D260FF-DCD6-0CEB-7C07-A23BF963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449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AF86-D369-874D-8B6A-34DB0E282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D1EA72-4486-CCCC-4240-40A66D8FC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distribution function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FAD96A-7DB9-09F0-4D4C-E0A571422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Hadrons are not point-like particles like leptons, but contain various combinations of quarks and gluons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 model first introduced by Feynman in 1969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is probability of finding a parton with a fraction of the hadron momentum at a given energy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It is essential for calculating the cross-sections of various processes. The calculation is divided into: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Partonic cross section – computed using simple pQCD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PDF – based on npQCD, computed from experimental data</a:t>
            </a:r>
          </a:p>
          <a:p>
            <a:pPr lvl="1">
              <a:spcAft>
                <a:spcPts val="600"/>
              </a:spcAft>
            </a:pPr>
            <a:r>
              <a:rPr lang="en-US" sz="1600" u="sng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factorisation theorem states hadronic cross-section is the convolution of partonic cross-sections and the PDFs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Form of the PDF is universal, but the values vary with the energy scale (given by DGLAP equations)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energy probes see virtual particles and gluon splitting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Low energy probes see smoother parton distributions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29178-04D9-25EC-F3C0-A2156EE75A01}"/>
              </a:ext>
            </a:extLst>
          </p:cNvPr>
          <p:cNvSpPr txBox="1"/>
          <p:nvPr/>
        </p:nvSpPr>
        <p:spPr>
          <a:xfrm>
            <a:off x="7465670" y="3095836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https://fr.wikipedia.org/wiki/Hadron#/media/Fichier:Qqhadrons.png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A8A8160-1BBD-3C2D-21DE-37BEAE3CD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80" y="267934"/>
            <a:ext cx="2658043" cy="28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14DFB0-BC4B-EE0D-91F6-8E210FD8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46" y="3438073"/>
            <a:ext cx="4733039" cy="306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89E0B7-C581-BB12-BB4E-F650B17942A1}"/>
              </a:ext>
            </a:extLst>
          </p:cNvPr>
          <p:cNvSpPr txBox="1"/>
          <p:nvPr/>
        </p:nvSpPr>
        <p:spPr>
          <a:xfrm>
            <a:off x="8003894" y="6505545"/>
            <a:ext cx="4007192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https://physics.stackexchange.com/questions/369092/understanding-the-parton-distribution-functions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28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911DE-B274-4495-7116-3331A03E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41FB54-2483-20FB-8269-22BDC83D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How to compute a PDF?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A2DA55-AABB-C0F1-DBE7-73A97C179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Cannot be computed from first principles because pQCD cannot predict the initial shape but only the PDF evolution with energy scale (DGLAP equation)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factorisation scheme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how to separate the perturbative (short-distance/high-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contributions from the non-perturbative (long-distance/low-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MS-bar : minimal subtraction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 : absorbs terms related to deep inelastic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perturbation order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level of approximation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Leading-order (LO), Next-to-leading-order (NLO), NNLO, ..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Choose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</a:t>
            </a:r>
            <a:r>
              <a:rPr lang="en-US" sz="2000" baseline="-25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(GeV) : npQCD→pQCD transition scale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 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DGLAP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evolution equations using data from experiments at a starting scale as a starting point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Approximate exact solutions at any energy scale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697F8F-51F0-66BA-3168-8E74872C90E9}"/>
              </a:ext>
            </a:extLst>
          </p:cNvPr>
          <p:cNvSpPr txBox="1"/>
          <p:nvPr/>
        </p:nvSpPr>
        <p:spPr>
          <a:xfrm>
            <a:off x="8397432" y="3685049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https://gsalam.web.cern.ch/repository/talks/2015-SaoPaulo-lecture3.pdf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83D947-9D2B-35B9-0C19-8325A91B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621" y="492043"/>
            <a:ext cx="4254465" cy="31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2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B321E-614B-1C1E-FE51-DE1A181B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D8BB7-1ADA-D94C-F343-85044BF2EE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8DC28-4DE2-CB2F-81BA-11260F17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physics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0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585EC-D023-B0A5-FEB1-E9B442DCF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4FC765-F68B-8FE8-E571-513E79C615C0}"/>
              </a:ext>
            </a:extLst>
          </p:cNvPr>
          <p:cNvSpPr txBox="1"/>
          <p:nvPr/>
        </p:nvSpPr>
        <p:spPr>
          <a:xfrm>
            <a:off x="585528" y="5432630"/>
            <a:ext cx="3613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Edition#1 2016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US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Edition#2 2023 : </a:t>
            </a:r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https://iopscience.iop.org/book/mono/978-0-7503-4737-2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16D28D-98D8-7A18-4244-577EF22E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8" y="1425370"/>
            <a:ext cx="5832271" cy="400726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084EB246-E2DA-7B1B-FC1C-F21DF4C19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Useful resources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E8978C-CFFE-06F8-9629-7841EC88E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8740" y="1218663"/>
            <a:ext cx="3281423" cy="11102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61794E-E1CA-6121-727B-7DF2FBE0A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740" y="2328892"/>
            <a:ext cx="3281423" cy="11001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13D410-8EFC-AE91-18C6-04018D524A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8740" y="3429000"/>
            <a:ext cx="3281423" cy="11051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398AF9-FC3F-7853-125F-72B4654278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740" y="4529109"/>
            <a:ext cx="3281423" cy="109506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F6C418-5DFE-8515-5AC3-D73BEF1E2CB4}"/>
              </a:ext>
            </a:extLst>
          </p:cNvPr>
          <p:cNvSpPr txBox="1"/>
          <p:nvPr/>
        </p:nvSpPr>
        <p:spPr>
          <a:xfrm>
            <a:off x="7708740" y="5643353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https://youtu.be/u8uHI6WLz6c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586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E8ED-99DF-0B54-5EEB-613CB4382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366A54-F773-7951-2C20-7F2F5279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6211323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What are they?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ABBDF-F4AB-7ECA-212B-F1E3D990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6211323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Colliding hadrons split into quarks and gluons each of which takes away a portion of the colour charge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These partons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into a spray of quarks and gluons, also called a ‘parton shower’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Fragmentation is a fractal and self-similar process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Fragments undergo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hadronisation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to colourless particles in order to satisfy QCD confinement laws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results in a collimated cone of baryons and mesons travelling in one direction, called a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Studying ‘</a:t>
            </a:r>
            <a:r>
              <a:rPr lang="en-US" sz="2000" dirty="0">
                <a:solidFill>
                  <a:srgbClr val="203864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substructures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’ i.e. the properties and patterns of the partons within a jet provides helpful insights into the original collision products</a:t>
            </a:r>
          </a:p>
        </p:txBody>
      </p:sp>
      <p:pic>
        <p:nvPicPr>
          <p:cNvPr id="2050" name="Picture 2" descr="Figure 1: Sketch of pp-collision and resulting collimated spray of particles, a jet.">
            <a:extLst>
              <a:ext uri="{FF2B5EF4-FFF2-40B4-BE49-F238E27FC236}">
                <a16:creationId xmlns:a16="http://schemas.microsoft.com/office/drawing/2014/main" id="{D033D4E5-5FFE-11E5-8A8B-26C5AA9E4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050" y="401789"/>
            <a:ext cx="5168035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98BE0-4CD1-ED33-54F0-4F561813651D}"/>
              </a:ext>
            </a:extLst>
          </p:cNvPr>
          <p:cNvSpPr txBox="1"/>
          <p:nvPr/>
        </p:nvSpPr>
        <p:spPr>
          <a:xfrm>
            <a:off x="8397432" y="2303082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https://cms.cern/news/jets-cms-and-determination-their-energy-scale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EE7AA2F6-5303-DC91-CA3C-E42866B35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46" y="3028616"/>
            <a:ext cx="5683171" cy="71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B331-C184-8CFD-C71C-5BAEFD8991BF}"/>
              </a:ext>
            </a:extLst>
          </p:cNvPr>
          <p:cNvSpPr txBox="1"/>
          <p:nvPr/>
        </p:nvSpPr>
        <p:spPr>
          <a:xfrm>
            <a:off x="526646" y="3746234"/>
            <a:ext cx="568317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https://en.wikipedia.org/wiki/Self-similar_process#/media/File:Wiener_process_animated.gif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614A4-C82C-EC29-89C8-BEF3EEB1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3041" y="2709977"/>
            <a:ext cx="4058044" cy="3746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E2AD43-D320-DFCF-1316-C2D90EAA3B18}"/>
              </a:ext>
            </a:extLst>
          </p:cNvPr>
          <p:cNvSpPr txBox="1"/>
          <p:nvPr/>
        </p:nvSpPr>
        <p:spPr>
          <a:xfrm>
            <a:off x="7789762" y="6456211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10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History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7" y="1064608"/>
            <a:ext cx="5957042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1975 : 2-jet events at SPEAR-SLAC 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6.2 and 7.4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Mean sphericity decreases with increasing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Sphericity peaks at low values as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increases</a:t>
            </a:r>
            <a:endParaRPr lang="en-US" sz="1600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1979 : 3-jet events at PETRA-DESY</a:t>
            </a:r>
          </a:p>
          <a:p>
            <a:pPr lvl="1">
              <a:spcAft>
                <a:spcPts val="600"/>
              </a:spcAft>
            </a:pP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IN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hadrons at √s = 13 to 31.6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Confirmed jets are formed due to </a:t>
            </a:r>
            <a:r>
              <a:rPr lang="en-IN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qq̅g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This is also called gluon radiation or bremsstrahlung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1982 : more jet events at AFS-ISR-CERN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cross-section ≈ exp(-b×p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with b=1.02 ± 0.09 GeV</a:t>
            </a:r>
            <a:r>
              <a:rPr lang="en-US" sz="16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1983 : more jet events at UA1-SPS-CERN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pp → hadrons at √s = 63 GeV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events increases with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above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 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=40 GeV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8A751-09D7-756A-B445-922950A03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57" y="300823"/>
            <a:ext cx="3424614" cy="2517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049B7-A18F-2365-C1C8-44B3C05B0BE1}"/>
              </a:ext>
            </a:extLst>
          </p:cNvPr>
          <p:cNvSpPr txBox="1"/>
          <p:nvPr/>
        </p:nvSpPr>
        <p:spPr>
          <a:xfrm>
            <a:off x="8397432" y="2818200"/>
            <a:ext cx="36136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https://journals.aps.org/prl/pdf/10.1103/PhysRevLett.35.1609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09CA43-7706-67C7-8F1B-CA3B5EFD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33" y="3095221"/>
            <a:ext cx="3588091" cy="32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837F6C-0443-2A14-33CD-3ECB495445F6}"/>
              </a:ext>
            </a:extLst>
          </p:cNvPr>
          <p:cNvSpPr txBox="1"/>
          <p:nvPr/>
        </p:nvSpPr>
        <p:spPr>
          <a:xfrm>
            <a:off x="8397432" y="635712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https://en.wikipedia.org/wiki/File:CDF_Top_Event.jpg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2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6865656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of rules to establish number of jets within each event, and which hadrons need to be assigned to each jet.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energy-momentum flow should reflect properties of hard partons in the elementary collision.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For example,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collision should produce 2 jets with momenta closely matching the original q and q̅ pair.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Sterman–Weinberg jets : first jet algorithm (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  <a:hlinkClick r:id="rId2"/>
              </a:rPr>
              <a:t>PRL-1969</a:t>
            </a: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fraction of total hadronic energy contained inside a cone</a:t>
            </a:r>
          </a:p>
          <a:p>
            <a:pPr lvl="1">
              <a:spcAft>
                <a:spcPts val="600"/>
              </a:spcAft>
            </a:pP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opening angle of each cone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fraction of 2-jet events for a given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ϵ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δ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2-jet rate is an observable and computable thanks to cancellation of -∞ from gluon emission and +∞ from virtual quantum corrections.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Number of jets and their momenta should be unchanged,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addition of arbitrary number of infinitely soft partons (IR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after an arbitrary number of collinear splittings (C safe)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F5788-D412-00B9-1128-74DAA6649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825" y="4082475"/>
            <a:ext cx="446552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96B63-047A-3DBB-5DA0-25B2A8436AC9}"/>
              </a:ext>
            </a:extLst>
          </p:cNvPr>
          <p:cNvSpPr txBox="1"/>
          <p:nvPr/>
        </p:nvSpPr>
        <p:spPr>
          <a:xfrm>
            <a:off x="8467701" y="5431437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D4FDCF-6E41-DA4C-09CD-EF67B341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825" y="698850"/>
            <a:ext cx="4465529" cy="2331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C000D3-0170-BCC9-EF6D-7D4FBAF37EDB}"/>
              </a:ext>
            </a:extLst>
          </p:cNvPr>
          <p:cNvSpPr txBox="1"/>
          <p:nvPr/>
        </p:nvSpPr>
        <p:spPr>
          <a:xfrm>
            <a:off x="8467701" y="3030169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4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8088E-3BF7-9692-EF07-494E8F9D0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D454C2-D7F0-D1B8-91DC-3A888BC61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Reconstruction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1784487-7ACA-E6C3-954A-3964301B923E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and collinear (IRC) safety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jets defined at detector, hadron, parton levels are same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ensures independence from detector up to resolution corrections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calorimeters in hadron colliders cannot resolve energy of single particles, hence jets must instead be defined using E</a:t>
            </a:r>
            <a:r>
              <a:rPr lang="en-US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η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or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Snowmass Accord defines a jet algo should,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experimental analysis (scales with luminosity)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simple to implement in theoretical calculations (analytical calculable)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be defined at any order of perturbation theory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finite cross-sections at any order of perturbation (IRC safe)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yield a cross-section insensitive to hadronisation (IRC safe)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challenges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High luminosity or heavy-ion colliders can significantly slow down algos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Elimination of background from irrelevant particles (pile-up) or noise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Multiple jet algos are used by experimentalists to overcome challenges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3CFDCB-71E4-9A8E-675F-80994B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615" y="304527"/>
            <a:ext cx="4001739" cy="268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486A36-D25D-0613-9228-631AF9DDC509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78C7C9-10EF-7E61-26C6-1603195C7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614" y="3380256"/>
            <a:ext cx="4001739" cy="30031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D70909-C7F0-6836-7F48-EF8D9CCB7FC4}"/>
              </a:ext>
            </a:extLst>
          </p:cNvPr>
          <p:cNvSpPr txBox="1"/>
          <p:nvPr/>
        </p:nvSpPr>
        <p:spPr>
          <a:xfrm>
            <a:off x="7303625" y="6383437"/>
            <a:ext cx="47777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https://indico.cern.ch/event/48780/contributions/2007623/attachments/958754/1360835/2009-06-23-HCW-Portugal.pdf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0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0238C-386B-F2E5-8430-A41DE889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7241AD-CDEC-1C3A-05E1-C47C233FE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Cone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3ABA0F8-6A17-7E0A-53EE-CAA391B16A88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C35B4-0121-8B5C-6DD1-88026F353432}"/>
              </a:ext>
            </a:extLst>
          </p:cNvPr>
          <p:cNvSpPr txBox="1"/>
          <p:nvPr/>
        </p:nvSpPr>
        <p:spPr>
          <a:xfrm>
            <a:off x="8467701" y="2986352"/>
            <a:ext cx="361365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https://iopscience.iop.org/book/mono/978-1-6817-4073-7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C3B8A8-9A7D-76E5-FDD3-1390F1FD7CD4}"/>
              </a:ext>
            </a:extLst>
          </p:cNvPr>
          <p:cNvSpPr/>
          <p:nvPr/>
        </p:nvSpPr>
        <p:spPr>
          <a:xfrm>
            <a:off x="8588414" y="405692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2D10202-7B14-98EF-D73A-FC09AD318911}"/>
              </a:ext>
            </a:extLst>
          </p:cNvPr>
          <p:cNvSpPr/>
          <p:nvPr/>
        </p:nvSpPr>
        <p:spPr>
          <a:xfrm>
            <a:off x="8588413" y="5251536"/>
            <a:ext cx="1316996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A98526-EE64-DA75-95D9-7CD2532216E6}"/>
              </a:ext>
            </a:extLst>
          </p:cNvPr>
          <p:cNvSpPr/>
          <p:nvPr/>
        </p:nvSpPr>
        <p:spPr>
          <a:xfrm>
            <a:off x="10274527" y="3637521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76A317-ABB8-256B-3007-F9BC78B45264}"/>
              </a:ext>
            </a:extLst>
          </p:cNvPr>
          <p:cNvSpPr/>
          <p:nvPr/>
        </p:nvSpPr>
        <p:spPr>
          <a:xfrm>
            <a:off x="10274527" y="4056925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86F255-7C36-5BFB-9A1D-369E520CFBD9}"/>
              </a:ext>
            </a:extLst>
          </p:cNvPr>
          <p:cNvSpPr/>
          <p:nvPr/>
        </p:nvSpPr>
        <p:spPr>
          <a:xfrm>
            <a:off x="10274527" y="4476329"/>
            <a:ext cx="1392754" cy="3240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Overlapping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30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E30EE4-8084-727D-2D6D-25ED05380B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125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500D-C139-7EBD-A3CE-68F27AF0E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15D443-DC64-94BB-66DB-B53DAC71E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Jets – Clustering algorithms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042E070-EEAB-D8A7-92F4-A8136D7DA450}"/>
              </a:ext>
            </a:extLst>
          </p:cNvPr>
          <p:cNvSpPr txBox="1">
            <a:spLocks/>
          </p:cNvSpPr>
          <p:nvPr/>
        </p:nvSpPr>
        <p:spPr>
          <a:xfrm>
            <a:off x="206476" y="1064608"/>
            <a:ext cx="7369154" cy="564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xx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DE9AC0-BEAA-77D4-1E3A-A85F031D5504}"/>
              </a:ext>
            </a:extLst>
          </p:cNvPr>
          <p:cNvSpPr txBox="1"/>
          <p:nvPr/>
        </p:nvSpPr>
        <p:spPr>
          <a:xfrm>
            <a:off x="7789762" y="3617249"/>
            <a:ext cx="422132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7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https://indico.cern.ch/event/346738/contributions/813675/attachments/684118/939687/14_JetPhysics.pdf</a:t>
            </a:r>
            <a:endParaRPr lang="en-GB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1B6E5A-F028-C56D-D2EA-12396495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039" y="572238"/>
            <a:ext cx="4058045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4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189D-6B4B-BC05-649D-482FE3068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16459B-A4F8-5C54-8ADF-CE167CCB60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BFC79F-8CA8-171F-A06C-6C39A35A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02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5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8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cdn.discordapp.com/attachments/876756002312183828/1284847560489701428/DelR_LHCpp_14TeV.png?ex=67407389&amp;is=673f2209&amp;hm=4f2ca93cf2d604dbe37c8fb1145d8a99cca7d800539d87dd62841fd5b7b2c73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7" y="3821181"/>
            <a:ext cx="3647974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.discordapp.com/attachments/876756002312183828/1284880573138993164/DelR_LHCpp_14TeV_10k_500k.png?ex=673fe988&amp;is=673e9808&amp;hm=ebbade98fc4505ed64533351e92836415e9bbfc9ac5f56b9330cbb2cf5967490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1" y="3821181"/>
            <a:ext cx="4131440" cy="27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.discordapp.com/attachments/876756002312183828/1283542835441963150/gaus.jpg?ex=674051ab&amp;is=673f002b&amp;hm=f4964279c434b9a5a44d0de8910e36f426b260b3e9fa6f1cdf16308635496823&amp;=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76" y="955696"/>
            <a:ext cx="4068595" cy="255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Learning Pythia-ROOT workflows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019" y="955696"/>
            <a:ext cx="3730625" cy="2533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955696"/>
            <a:ext cx="3730625" cy="25334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44" y="3821181"/>
            <a:ext cx="3730625" cy="25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52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20" y="3504890"/>
            <a:ext cx="4383466" cy="310419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UA5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" y="1244601"/>
            <a:ext cx="5243335" cy="2041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087" y="1244601"/>
            <a:ext cx="3330000" cy="4566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341" y="1244601"/>
            <a:ext cx="3027745" cy="1495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5" y="3504890"/>
            <a:ext cx="4353151" cy="310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55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22 November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0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 Repository </a:t>
            </a:r>
            <a:r>
              <a:rPr lang="en-US" sz="2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(20 November 2024)</a:t>
            </a:r>
            <a:endParaRPr lang="en-IN" sz="2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728786"/>
            <a:ext cx="6330951" cy="356116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6782708" y="3499157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6782708" y="3129306"/>
            <a:ext cx="552450" cy="369851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31200" y="5358884"/>
            <a:ext cx="4051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github.com/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phylmath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/HEP-</a:t>
            </a:r>
            <a:r>
              <a:rPr lang="en-IN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Pheno</a:t>
            </a:r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1839" y="5358884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Visual Studio Code + Windows Subsystem for Linux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440" y="1728787"/>
            <a:ext cx="4292466" cy="355499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639050" y="3549650"/>
            <a:ext cx="895350" cy="1579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39050" y="2552700"/>
            <a:ext cx="895350" cy="94645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96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</a:t>
            </a:r>
            <a:r>
              <a:rPr lang="en-US" sz="2800" b="1" baseline="-25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: L3 .vs. PYTHIA at 91.2 GeV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cdn.discordapp.com/attachments/876756002312183828/1303839798968057939/image.png?ex=674054b0&amp;is=673f0330&amp;hm=5e4d69b73818cf13e40293d00244385adcb2aeee188754e9eb94187f5d1625b8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762" y="1244558"/>
            <a:ext cx="6915150" cy="52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1244558"/>
            <a:ext cx="4133069" cy="53594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108" y="66300"/>
            <a:ext cx="1987550" cy="139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06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Project direction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Siddharth – event shape variables for EIC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Shalini – event shape variables for HELHC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Similar study for FCCee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all QCD and check Nch shape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data type of Nch in phen-data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 bars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pseudo-rapidity cuts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jet studies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FastJet and Pythia directly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 partons into jets in same code (if issues, use 3.4.1)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Try plotting jet multiplicity in 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one has used anti-</a:t>
            </a:r>
            <a:r>
              <a:rPr lang="en-US" sz="16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for eē (comparison of jet algos on eē annihilation – conference paper)</a:t>
            </a:r>
          </a:p>
        </p:txBody>
      </p:sp>
    </p:spTree>
    <p:extLst>
      <p:ext uri="{BB962C8B-B14F-4D97-AF65-F5344CB8AC3E}">
        <p14:creationId xmlns:p14="http://schemas.microsoft.com/office/powerpoint/2010/main" val="515756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December 2024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9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7223-9B38-ACF5-BB8A-2D563B21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6B50B-02EE-15F9-762D-F2EFFB6D85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8B7831-9985-8FAF-C189-4FF778F6D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HEP introduction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643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541" y="1789078"/>
            <a:ext cx="4202545" cy="321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277" y="1368793"/>
            <a:ext cx="2359547" cy="45748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87" y="1368793"/>
            <a:ext cx="1988675" cy="45748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924" y="1368793"/>
            <a:ext cx="2338612" cy="45748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449" y="6009622"/>
            <a:ext cx="187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Experimental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5031" y="6009622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Previous Phen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5392503" y="6009622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Corrected Phen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10530" y="5173760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No change to Nch deficit</a:t>
            </a:r>
          </a:p>
        </p:txBody>
      </p:sp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Correcting data types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82286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2862" y="1276379"/>
            <a:ext cx="897570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9182" y="1276379"/>
            <a:ext cx="392826" cy="473324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93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Solving Nch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1082694"/>
            <a:ext cx="3450037" cy="26218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234" y="955697"/>
            <a:ext cx="3607227" cy="27488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680" y="3831531"/>
            <a:ext cx="3608781" cy="2748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3831531"/>
            <a:ext cx="3457787" cy="26218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9" y="1483046"/>
            <a:ext cx="4158104" cy="40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71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Linking FastJet and Pythia through 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fjcore.hh</a:t>
            </a:r>
            <a:endParaRPr lang="en-IN" sz="28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644" y="955696"/>
            <a:ext cx="4756695" cy="579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955697"/>
            <a:ext cx="1878742" cy="22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71" y="955696"/>
            <a:ext cx="5142600" cy="50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1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50" y="83360"/>
            <a:ext cx="6620799" cy="323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57802" t="69776" r="35005" b="1"/>
          <a:stretch/>
        </p:blipFill>
        <p:spPr>
          <a:xfrm>
            <a:off x="9861551" y="2337610"/>
            <a:ext cx="476250" cy="9847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7802" t="15206" r="35005" b="39773"/>
          <a:stretch/>
        </p:blipFill>
        <p:spPr>
          <a:xfrm>
            <a:off x="9861551" y="559610"/>
            <a:ext cx="476250" cy="14668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28686" y="7112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28685" y="2927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8685" y="9080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64833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28685" y="474345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28685" y="11049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28685" y="4546826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05449" y="254810"/>
            <a:ext cx="4787901" cy="17533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575426" y="5307239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9177340" y="4551588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Isosceles Triangle 30"/>
          <p:cNvSpPr/>
          <p:nvPr/>
        </p:nvSpPr>
        <p:spPr>
          <a:xfrm rot="5400000">
            <a:off x="7666039" y="4551589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829678" y="421027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33780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4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15972" y="4353357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05449" y="2043922"/>
            <a:ext cx="4787901" cy="1278389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1" y="6578600"/>
            <a:ext cx="2713263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28685" y="151765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28685" y="3530600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28685" y="54594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28685" y="5053011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32855" y="600434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46811" y="600434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982558" y="3805463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88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7982558" y="166913"/>
            <a:ext cx="215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Parton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724525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744467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36" name="Oval 35"/>
          <p:cNvSpPr/>
          <p:nvPr/>
        </p:nvSpPr>
        <p:spPr>
          <a:xfrm>
            <a:off x="5724525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44467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38" name="Oval 37"/>
          <p:cNvSpPr/>
          <p:nvPr/>
        </p:nvSpPr>
        <p:spPr>
          <a:xfrm>
            <a:off x="6314933" y="10604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334875" y="1060450"/>
            <a:ext cx="3449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e-</a:t>
            </a:r>
          </a:p>
        </p:txBody>
      </p:sp>
      <p:sp>
        <p:nvSpPr>
          <p:cNvPr id="47" name="Oval 46"/>
          <p:cNvSpPr/>
          <p:nvPr/>
        </p:nvSpPr>
        <p:spPr>
          <a:xfrm>
            <a:off x="6314933" y="62430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334875" y="624304"/>
            <a:ext cx="2872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6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6314933" y="153670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334875" y="1536700"/>
            <a:ext cx="393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</a:t>
            </a:r>
          </a:p>
        </p:txBody>
      </p:sp>
      <p:sp>
        <p:nvSpPr>
          <p:cNvPr id="54" name="Oval 53"/>
          <p:cNvSpPr/>
          <p:nvPr/>
        </p:nvSpPr>
        <p:spPr>
          <a:xfrm>
            <a:off x="6905341" y="1343025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925283" y="1343025"/>
            <a:ext cx="4235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Z0</a:t>
            </a:r>
          </a:p>
        </p:txBody>
      </p:sp>
      <p:sp>
        <p:nvSpPr>
          <p:cNvPr id="56" name="Oval 55"/>
          <p:cNvSpPr/>
          <p:nvPr/>
        </p:nvSpPr>
        <p:spPr>
          <a:xfrm>
            <a:off x="7103472" y="192405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23414" y="1924050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58" name="Oval 57"/>
          <p:cNvSpPr/>
          <p:nvPr/>
        </p:nvSpPr>
        <p:spPr>
          <a:xfrm>
            <a:off x="7916975" y="1367423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936917" y="136742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60" name="Oval 59"/>
          <p:cNvSpPr/>
          <p:nvPr/>
        </p:nvSpPr>
        <p:spPr>
          <a:xfrm>
            <a:off x="7442026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461968" y="238459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2" name="Oval 61"/>
          <p:cNvSpPr/>
          <p:nvPr/>
        </p:nvSpPr>
        <p:spPr>
          <a:xfrm>
            <a:off x="6905341" y="238459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25283" y="2384594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b'</a:t>
            </a:r>
          </a:p>
        </p:txBody>
      </p:sp>
      <p:sp>
        <p:nvSpPr>
          <p:cNvPr id="64" name="Oval 63"/>
          <p:cNvSpPr/>
          <p:nvPr/>
        </p:nvSpPr>
        <p:spPr>
          <a:xfrm>
            <a:off x="7248351" y="29326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268293" y="29326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66" name="Oval 65"/>
          <p:cNvSpPr/>
          <p:nvPr/>
        </p:nvSpPr>
        <p:spPr>
          <a:xfrm>
            <a:off x="7807899" y="284513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27841" y="284513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4" name="Straight Arrow Connector 3"/>
          <p:cNvCxnSpPr>
            <a:stCxn id="2" idx="6"/>
            <a:endCxn id="38" idx="2"/>
          </p:cNvCxnSpPr>
          <p:nvPr/>
        </p:nvCxnSpPr>
        <p:spPr>
          <a:xfrm>
            <a:off x="6111875" y="1254125"/>
            <a:ext cx="203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6" idx="6"/>
            <a:endCxn id="52" idx="2"/>
          </p:cNvCxnSpPr>
          <p:nvPr/>
        </p:nvCxnSpPr>
        <p:spPr>
          <a:xfrm>
            <a:off x="6111875" y="1730375"/>
            <a:ext cx="203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7"/>
            <a:endCxn id="47" idx="2"/>
          </p:cNvCxnSpPr>
          <p:nvPr/>
        </p:nvCxnSpPr>
        <p:spPr>
          <a:xfrm flipV="1">
            <a:off x="6055149" y="817979"/>
            <a:ext cx="259784" cy="299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8" idx="6"/>
            <a:endCxn id="54" idx="1"/>
          </p:cNvCxnSpPr>
          <p:nvPr/>
        </p:nvCxnSpPr>
        <p:spPr>
          <a:xfrm>
            <a:off x="6702283" y="1254125"/>
            <a:ext cx="259784" cy="14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2" idx="6"/>
            <a:endCxn id="54" idx="2"/>
          </p:cNvCxnSpPr>
          <p:nvPr/>
        </p:nvCxnSpPr>
        <p:spPr>
          <a:xfrm flipV="1">
            <a:off x="6702283" y="1536700"/>
            <a:ext cx="203058" cy="193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4" idx="6"/>
            <a:endCxn id="58" idx="2"/>
          </p:cNvCxnSpPr>
          <p:nvPr/>
        </p:nvCxnSpPr>
        <p:spPr>
          <a:xfrm>
            <a:off x="7292691" y="1536700"/>
            <a:ext cx="624284" cy="2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4" idx="4"/>
            <a:endCxn id="56" idx="1"/>
          </p:cNvCxnSpPr>
          <p:nvPr/>
        </p:nvCxnSpPr>
        <p:spPr>
          <a:xfrm>
            <a:off x="7099016" y="1730375"/>
            <a:ext cx="61182" cy="250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6" idx="3"/>
            <a:endCxn id="62" idx="0"/>
          </p:cNvCxnSpPr>
          <p:nvPr/>
        </p:nvCxnSpPr>
        <p:spPr>
          <a:xfrm flipH="1">
            <a:off x="7099016" y="2254674"/>
            <a:ext cx="61182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6" idx="5"/>
            <a:endCxn id="60" idx="0"/>
          </p:cNvCxnSpPr>
          <p:nvPr/>
        </p:nvCxnSpPr>
        <p:spPr>
          <a:xfrm>
            <a:off x="7434096" y="2254674"/>
            <a:ext cx="201605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0" idx="3"/>
            <a:endCxn id="64" idx="0"/>
          </p:cNvCxnSpPr>
          <p:nvPr/>
        </p:nvCxnSpPr>
        <p:spPr>
          <a:xfrm flipH="1">
            <a:off x="7442026" y="2715218"/>
            <a:ext cx="56726" cy="217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0" idx="5"/>
            <a:endCxn id="66" idx="0"/>
          </p:cNvCxnSpPr>
          <p:nvPr/>
        </p:nvCxnSpPr>
        <p:spPr>
          <a:xfrm>
            <a:off x="7772650" y="2715218"/>
            <a:ext cx="228924" cy="1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6781198" y="3377367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801140" y="3377367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83" name="Oval 82"/>
          <p:cNvSpPr/>
          <p:nvPr/>
        </p:nvSpPr>
        <p:spPr>
          <a:xfrm>
            <a:off x="7317279" y="352959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337221" y="3529598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86" name="Straight Arrow Connector 85"/>
          <p:cNvCxnSpPr>
            <a:stCxn id="64" idx="3"/>
            <a:endCxn id="81" idx="7"/>
          </p:cNvCxnSpPr>
          <p:nvPr/>
        </p:nvCxnSpPr>
        <p:spPr>
          <a:xfrm flipH="1">
            <a:off x="7111822" y="3263322"/>
            <a:ext cx="193255" cy="170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4" idx="4"/>
            <a:endCxn id="83" idx="0"/>
          </p:cNvCxnSpPr>
          <p:nvPr/>
        </p:nvCxnSpPr>
        <p:spPr>
          <a:xfrm>
            <a:off x="7442026" y="3320048"/>
            <a:ext cx="68928" cy="20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9857847" y="4113664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877789" y="4113664"/>
            <a:ext cx="3770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r>
              <a:rPr lang="en-US" sz="16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10422997" y="3916948"/>
            <a:ext cx="387350" cy="3873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0442939" y="3916948"/>
            <a:ext cx="413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solidFill>
                  <a:srgbClr val="0070C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endParaRPr lang="en-IN" sz="1600" b="1" baseline="-25000" dirty="0">
              <a:solidFill>
                <a:srgbClr val="0070C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7" name="Oval 96"/>
          <p:cNvSpPr/>
          <p:nvPr/>
        </p:nvSpPr>
        <p:spPr>
          <a:xfrm>
            <a:off x="10441426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0461368" y="4452218"/>
            <a:ext cx="365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π</a:t>
            </a:r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 rotWithShape="1">
          <a:blip r:embed="rId2"/>
          <a:srcRect r="49785"/>
          <a:stretch/>
        </p:blipFill>
        <p:spPr>
          <a:xfrm>
            <a:off x="2728687" y="0"/>
            <a:ext cx="2713263" cy="6858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3"/>
          <a:srcRect r="50395"/>
          <a:stretch/>
        </p:blipFill>
        <p:spPr>
          <a:xfrm>
            <a:off x="0" y="0"/>
            <a:ext cx="2713263" cy="685800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-1" y="6670675"/>
            <a:ext cx="2713263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Straight Arrow Connector 114"/>
          <p:cNvCxnSpPr>
            <a:stCxn id="93" idx="5"/>
            <a:endCxn id="97" idx="2"/>
          </p:cNvCxnSpPr>
          <p:nvPr/>
        </p:nvCxnSpPr>
        <p:spPr>
          <a:xfrm>
            <a:off x="10188471" y="4444288"/>
            <a:ext cx="252955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93" idx="6"/>
            <a:endCxn id="95" idx="2"/>
          </p:cNvCxnSpPr>
          <p:nvPr/>
        </p:nvCxnSpPr>
        <p:spPr>
          <a:xfrm flipV="1">
            <a:off x="10245197" y="4110623"/>
            <a:ext cx="177800" cy="19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9252424" y="3868152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9272366" y="38681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b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22" name="Oval 121"/>
          <p:cNvSpPr/>
          <p:nvPr/>
        </p:nvSpPr>
        <p:spPr>
          <a:xfrm>
            <a:off x="9260030" y="4452218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9279972" y="4452218"/>
            <a:ext cx="327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s'</a:t>
            </a:r>
            <a:endParaRPr lang="en-IN" sz="16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cxnSp>
        <p:nvCxnSpPr>
          <p:cNvPr id="125" name="Straight Arrow Connector 124"/>
          <p:cNvCxnSpPr>
            <a:stCxn id="66" idx="5"/>
            <a:endCxn id="122" idx="2"/>
          </p:cNvCxnSpPr>
          <p:nvPr/>
        </p:nvCxnSpPr>
        <p:spPr>
          <a:xfrm>
            <a:off x="8138523" y="3175762"/>
            <a:ext cx="1121507" cy="147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20" idx="6"/>
            <a:endCxn id="93" idx="1"/>
          </p:cNvCxnSpPr>
          <p:nvPr/>
        </p:nvCxnSpPr>
        <p:spPr>
          <a:xfrm>
            <a:off x="9639774" y="4061827"/>
            <a:ext cx="274799" cy="108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2" idx="6"/>
            <a:endCxn id="93" idx="3"/>
          </p:cNvCxnSpPr>
          <p:nvPr/>
        </p:nvCxnSpPr>
        <p:spPr>
          <a:xfrm flipV="1">
            <a:off x="9647380" y="4444288"/>
            <a:ext cx="267193" cy="2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>
          <a:xfrm>
            <a:off x="6867676" y="4049379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887618" y="40493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sp>
        <p:nvSpPr>
          <p:cNvPr id="132" name="Oval 131"/>
          <p:cNvSpPr/>
          <p:nvPr/>
        </p:nvSpPr>
        <p:spPr>
          <a:xfrm>
            <a:off x="7403757" y="4201610"/>
            <a:ext cx="387350" cy="3873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423699" y="420161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</a:t>
            </a:r>
          </a:p>
        </p:txBody>
      </p:sp>
      <p:cxnSp>
        <p:nvCxnSpPr>
          <p:cNvPr id="134" name="Straight Arrow Connector 133"/>
          <p:cNvCxnSpPr>
            <a:stCxn id="83" idx="3"/>
            <a:endCxn id="130" idx="7"/>
          </p:cNvCxnSpPr>
          <p:nvPr/>
        </p:nvCxnSpPr>
        <p:spPr>
          <a:xfrm flipH="1">
            <a:off x="7198300" y="3860222"/>
            <a:ext cx="175705" cy="245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83" idx="4"/>
            <a:endCxn id="132" idx="0"/>
          </p:cNvCxnSpPr>
          <p:nvPr/>
        </p:nvCxnSpPr>
        <p:spPr>
          <a:xfrm>
            <a:off x="7510954" y="3916948"/>
            <a:ext cx="86478" cy="284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32" idx="6"/>
            <a:endCxn id="120" idx="2"/>
          </p:cNvCxnSpPr>
          <p:nvPr/>
        </p:nvCxnSpPr>
        <p:spPr>
          <a:xfrm flipV="1">
            <a:off x="7791107" y="4061827"/>
            <a:ext cx="1461317" cy="33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58" idx="6"/>
            <a:endCxn id="120" idx="1"/>
          </p:cNvCxnSpPr>
          <p:nvPr/>
        </p:nvCxnSpPr>
        <p:spPr>
          <a:xfrm>
            <a:off x="8304325" y="1561098"/>
            <a:ext cx="1004825" cy="2363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5691502" y="5483767"/>
            <a:ext cx="63607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1- what does repeated numbers mean X-&gt;X-&gt;X ?</a:t>
            </a:r>
          </a:p>
          <a:p>
            <a:r>
              <a:rPr lang="en-US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2- difference between having (X,X) or (X,0) daughters ?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426244" y="752475"/>
            <a:ext cx="2222293" cy="928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26244" y="290514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426244" y="1933888"/>
            <a:ext cx="2224087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255044" y="3468307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2255044" y="3669523"/>
            <a:ext cx="404715" cy="10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968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Ma'am will check code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rapidity symmetry at higher sampling sizes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cross-section before event listing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read about: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Infrared safety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Collinear safety jets – related to anti-</a:t>
            </a:r>
            <a:r>
              <a:rPr lang="en-US" sz="1600" dirty="0" err="1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kT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 do: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Generate event listing for Nch=2,4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main301.cc LEP1 example for e+e- to hadrons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histograms of jet multiplicities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(ALMOST)</a:t>
            </a: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6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7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2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169" y="3957561"/>
            <a:ext cx="3719917" cy="283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7473" y="1020121"/>
            <a:ext cx="3267308" cy="2488734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5400000">
            <a:off x="9982313" y="3682203"/>
            <a:ext cx="337628" cy="213084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/>
          <a:srcRect r="45989"/>
          <a:stretch/>
        </p:blipFill>
        <p:spPr>
          <a:xfrm>
            <a:off x="206476" y="1687074"/>
            <a:ext cx="3320272" cy="364356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1724" y="3485797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/>
          <p:cNvCxnSpPr>
            <a:stCxn id="50" idx="3"/>
            <a:endCxn id="52" idx="1"/>
          </p:cNvCxnSpPr>
          <p:nvPr/>
        </p:nvCxnSpPr>
        <p:spPr>
          <a:xfrm flipV="1">
            <a:off x="2538333" y="3564334"/>
            <a:ext cx="1143663" cy="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 51"/>
          <p:cNvSpPr/>
          <p:nvPr/>
        </p:nvSpPr>
        <p:spPr>
          <a:xfrm>
            <a:off x="3681996" y="3226343"/>
            <a:ext cx="4455774" cy="67598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parton distribution function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(assumes homogenous beam substructure)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1724" y="4307470"/>
            <a:ext cx="2176609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/>
          <p:cNvCxnSpPr>
            <a:stCxn id="53" idx="3"/>
            <a:endCxn id="55" idx="1"/>
          </p:cNvCxnSpPr>
          <p:nvPr/>
        </p:nvCxnSpPr>
        <p:spPr>
          <a:xfrm flipV="1">
            <a:off x="2538333" y="4252855"/>
            <a:ext cx="1143663" cy="133153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/>
          <p:cNvSpPr/>
          <p:nvPr/>
        </p:nvSpPr>
        <p:spPr>
          <a:xfrm>
            <a:off x="3681996" y="4094377"/>
            <a:ext cx="4455774" cy="31695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Disables all Z0 production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61724" y="4464544"/>
            <a:ext cx="2519178" cy="15707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Straight Arrow Connector 56"/>
          <p:cNvCxnSpPr>
            <a:stCxn id="56" idx="3"/>
            <a:endCxn id="58" idx="1"/>
          </p:cNvCxnSpPr>
          <p:nvPr/>
        </p:nvCxnSpPr>
        <p:spPr>
          <a:xfrm>
            <a:off x="2880902" y="4543082"/>
            <a:ext cx="801094" cy="353361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Rectangle 57"/>
          <p:cNvSpPr/>
          <p:nvPr/>
        </p:nvSpPr>
        <p:spPr>
          <a:xfrm>
            <a:off x="3681996" y="4590485"/>
            <a:ext cx="4455774" cy="611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Enables only those Z0 events which also contain at least one d,u,s,c,b quark</a:t>
            </a:r>
          </a:p>
        </p:txBody>
      </p:sp>
    </p:spTree>
    <p:extLst>
      <p:ext uri="{BB962C8B-B14F-4D97-AF65-F5344CB8AC3E}">
        <p14:creationId xmlns:p14="http://schemas.microsoft.com/office/powerpoint/2010/main" val="4191808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cdn.discordapp.com/attachments/876756002312183828/1336057129039036537/image.png?ex=67a26baa&amp;is=67a11a2a&amp;hm=0d46b9ff7a4d1ce707d5b4e4a61d68bd26aa335f46d739f7b19b403375e924bd&amp;=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23" y="955695"/>
            <a:ext cx="3728079" cy="284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Solved Nch-2,4 curve issues – Tweaking physics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23" y="3882270"/>
            <a:ext cx="3728079" cy="2839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75" y="955696"/>
            <a:ext cx="6147372" cy="36435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7209" y="2745229"/>
            <a:ext cx="2176609" cy="168294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>
            <a:stCxn id="13" idx="3"/>
            <a:endCxn id="19" idx="1"/>
          </p:cNvCxnSpPr>
          <p:nvPr/>
        </p:nvCxnSpPr>
        <p:spPr>
          <a:xfrm>
            <a:off x="2573818" y="2829376"/>
            <a:ext cx="8107272" cy="3349836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/>
          <p:cNvSpPr/>
          <p:nvPr/>
        </p:nvSpPr>
        <p:spPr>
          <a:xfrm>
            <a:off x="10080838" y="4179312"/>
            <a:ext cx="2019534" cy="63391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 toggle impacts high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81090" y="5940795"/>
            <a:ext cx="532932" cy="476833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04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D384-6737-73F4-E86E-B81ED786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8DC757B6-02C6-2D7A-25D6-FDA719F0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Fitting </a:t>
            </a:r>
            <a:r>
              <a:rPr lang="en-US" sz="2800" b="1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curves with NB distributions – Tweaking PDF parameters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 descr="A graph of a multiplying data&#10;&#10;Description automatically generated">
            <a:extLst>
              <a:ext uri="{FF2B5EF4-FFF2-40B4-BE49-F238E27FC236}">
                <a16:creationId xmlns:a16="http://schemas.microsoft.com/office/drawing/2014/main" id="{8A17928F-A996-70D2-59AC-7C07457F5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76" y="1412112"/>
            <a:ext cx="6330885" cy="455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9C928-58F2-A9AB-DA49-C55D25E224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04" b="9488"/>
          <a:stretch/>
        </p:blipFill>
        <p:spPr>
          <a:xfrm>
            <a:off x="6165487" y="955696"/>
            <a:ext cx="5845599" cy="949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8747D-62D5-79DC-1CB9-82D49299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268" y="2042932"/>
            <a:ext cx="5832818" cy="425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7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DA938-B49F-03B1-6334-5FE4A907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B4ADC-C15B-872B-3EA7-F2C8FEA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HEP?</a:t>
            </a:r>
            <a:endParaRPr lang="en-IN" sz="28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66D03-FA1C-4952-050A-68C5ACF41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64099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spcAft>
                <a:spcPts val="600"/>
              </a:spcAft>
            </a:pP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lorem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ipsum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dolor sit </a:t>
            </a:r>
            <a:r>
              <a:rPr lang="en-US" sz="16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amet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268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312891" y="296621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67143" y="2566125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993083" y="2986023"/>
            <a:ext cx="728084" cy="138499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7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</a:t>
            </a:r>
            <a:r>
              <a:rPr lang="en-IN" sz="14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IN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10 x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570320" y="4360198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4360198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2161313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collision products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7196" y="5719771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02237" y="1110438"/>
            <a:ext cx="3370008" cy="381811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02237" y="1768529"/>
            <a:ext cx="3370008" cy="22626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02237" y="2149533"/>
            <a:ext cx="3370008" cy="95250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502237" y="2399525"/>
            <a:ext cx="3370008" cy="238899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02237" y="2780529"/>
            <a:ext cx="3370008" cy="37224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502237" y="3412447"/>
            <a:ext cx="3370008" cy="626153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502237" y="4298274"/>
            <a:ext cx="3370008" cy="365912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02237" y="4821505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502237" y="5077439"/>
            <a:ext cx="3370008" cy="102355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502237" y="5328392"/>
            <a:ext cx="3370008" cy="754298"/>
          </a:xfrm>
          <a:prstGeom prst="rect">
            <a:avLst/>
          </a:prstGeom>
          <a:solidFill>
            <a:srgbClr val="0070C0">
              <a:alpha val="20000"/>
            </a:srgbClr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700668" y="2965993"/>
            <a:ext cx="86329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9572064" y="2965993"/>
            <a:ext cx="945829" cy="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Isosceles Triangle 68"/>
          <p:cNvSpPr/>
          <p:nvPr/>
        </p:nvSpPr>
        <p:spPr>
          <a:xfrm>
            <a:off x="9162330" y="2971622"/>
            <a:ext cx="809625" cy="798016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770565" y="2640189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e-</a:t>
            </a:r>
          </a:p>
        </p:txBody>
      </p:sp>
      <p:sp>
        <p:nvSpPr>
          <p:cNvPr id="71" name="Rectangle 70"/>
          <p:cNvSpPr/>
          <p:nvPr/>
        </p:nvSpPr>
        <p:spPr>
          <a:xfrm>
            <a:off x="8821694" y="2640189"/>
            <a:ext cx="635110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e+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79888" y="3524631"/>
            <a:ext cx="102784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28 products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670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680"/>
          <a:stretch/>
        </p:blipFill>
        <p:spPr>
          <a:xfrm>
            <a:off x="3502237" y="1114450"/>
            <a:ext cx="3370008" cy="4968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1154"/>
          <a:stretch/>
        </p:blipFill>
        <p:spPr>
          <a:xfrm>
            <a:off x="90473" y="1114450"/>
            <a:ext cx="3363455" cy="49682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478" y="1114450"/>
            <a:ext cx="4842442" cy="29623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502237" y="3044162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02237" y="138503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7312891" y="5618067"/>
            <a:ext cx="439420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/>
          <p:cNvSpPr/>
          <p:nvPr/>
        </p:nvSpPr>
        <p:spPr>
          <a:xfrm rot="16200000">
            <a:off x="9914805" y="4862416"/>
            <a:ext cx="809625" cy="1511300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Isosceles Triangle 37"/>
          <p:cNvSpPr/>
          <p:nvPr/>
        </p:nvSpPr>
        <p:spPr>
          <a:xfrm rot="5400000">
            <a:off x="8403504" y="4862417"/>
            <a:ext cx="809625" cy="1511300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9567143" y="4521103"/>
            <a:ext cx="0" cy="210185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107526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3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x K-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353437" y="4664185"/>
            <a:ext cx="699230" cy="95410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π+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π-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 x K+</a:t>
            </a:r>
          </a:p>
          <a:p>
            <a:r>
              <a:rPr lang="en-IN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 x K-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570320" y="6315176"/>
            <a:ext cx="1710725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rapidity (+y)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884276" y="6315176"/>
            <a:ext cx="172919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rapidity (-y)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720023" y="411629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Jet visualisation</a:t>
            </a:r>
            <a:endParaRPr lang="en-IN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Analysing jet structure for nEvent = 1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90478" y="1110365"/>
            <a:ext cx="4842442" cy="15653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90478" y="2715179"/>
            <a:ext cx="4842442" cy="13616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02237" y="5323129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502237" y="240041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502237" y="2526571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502237" y="4563568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502237" y="5452965"/>
            <a:ext cx="3370008" cy="9525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502237" y="1889278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502237" y="5574647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3502237" y="5066604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3502237" y="5699923"/>
            <a:ext cx="3370008" cy="952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D4C299-3D82-62FB-7F20-96A54478B5AB}"/>
              </a:ext>
            </a:extLst>
          </p:cNvPr>
          <p:cNvSpPr/>
          <p:nvPr/>
        </p:nvSpPr>
        <p:spPr>
          <a:xfrm>
            <a:off x="843671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6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257CDE-13F1-E798-2A83-352C4E1FE69A}"/>
              </a:ext>
            </a:extLst>
          </p:cNvPr>
          <p:cNvSpPr/>
          <p:nvPr/>
        </p:nvSpPr>
        <p:spPr>
          <a:xfrm>
            <a:off x="9677749" y="4693547"/>
            <a:ext cx="101822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 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jet particles</a:t>
            </a:r>
            <a:endParaRPr lang="en-IN" sz="14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1654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0F54-F139-0178-CC2F-8DBAFCB9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4">
            <a:extLst>
              <a:ext uri="{FF2B5EF4-FFF2-40B4-BE49-F238E27FC236}">
                <a16:creationId xmlns:a16="http://schemas.microsoft.com/office/drawing/2014/main" id="{9F11A4D8-3F04-BB73-627D-6E0ABD18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main301.cc – Setting physics switches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89332-7690-E1CF-BBB9-1C22C3339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6" y="955696"/>
            <a:ext cx="3613170" cy="5808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D81B02-217E-1A9C-9668-80B95175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415" y="955696"/>
            <a:ext cx="3613169" cy="58080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CD4B09-01DF-AA0D-2F3A-A282A38D8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53" y="955696"/>
            <a:ext cx="3613169" cy="58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41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simulation: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E+E- at ECM = 500 GeV – what is the impact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parton shower number .vs. hadron multiplicity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event shape variables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Regarding NBD plots: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axes to 2-58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txt file to match exp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Change to minimum chi2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 tasks: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Why are K0 neglected in L3 paper?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Fat jets – quarks / Thin jets – gluons  </a:t>
            </a:r>
            <a:endParaRPr lang="en-US" sz="16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7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20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929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4367C-E303-F3C8-FA67-15FF80A1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2DEE489D-3A42-42C9-A169-681BD88F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Replacing TXT with Ttree files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6ED27-95E8-45FE-6942-B0A80186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411810"/>
            <a:ext cx="6423851" cy="464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405F6-844A-427F-3190-B561864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575" y="1411810"/>
            <a:ext cx="5268006" cy="25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2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Solving NBD Fit issues – MINOS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5444A-407F-A542-C7AD-6CC236A36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93" y="1516220"/>
            <a:ext cx="6046393" cy="4101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D46B38-B827-AC25-1058-EE22EF681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235" y="2389575"/>
            <a:ext cx="4957364" cy="24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35732-60B6-280B-807A-02E3480AC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0E65B098-4AB4-5FC2-C8E4-CE513B92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Plotting event shapes –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A0EE6-4767-D004-F1B0-C5AF0A2A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5" y="1146131"/>
            <a:ext cx="4500876" cy="503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C346D0-980D-870F-C1D8-3D1413979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896" y="847377"/>
            <a:ext cx="6634492" cy="5163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E1EF8-F122-E562-F896-890EE63A0B82}"/>
              </a:ext>
            </a:extLst>
          </p:cNvPr>
          <p:cNvSpPr txBox="1"/>
          <p:nvPr/>
        </p:nvSpPr>
        <p:spPr>
          <a:xfrm>
            <a:off x="1338913" y="618159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https://doi.org/10.17182/hepdata.54900.v1/t47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571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BD0A-32EB-3370-1591-E40A76364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E2C58-F657-D288-EF9D-86E6D9C4A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184BE4-0910-A9BB-103B-3D3D7A6A9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Plotting transverse sphericity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Aplanarity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Add errors to histogram stat box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LHC140 jet contributions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Wait for ma’am’s input on Sunday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Link LHAPDF datasets to Pythia/ROOT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 main143.cc – for Shalini ep collisions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Implement multi-threading in PYTHIA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Set up recurring meeting (Thursday 21:15 IST)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00B05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CB01D-900B-6E16-3871-F83CCB1B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066" y="385709"/>
            <a:ext cx="5582296" cy="379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0EF33-63C3-793F-A2BB-42296AE6B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80DD22-FB11-1CDD-C0C1-07707394B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D56E252-F898-5069-7A4A-2055D27A1A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27 February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138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3E19-5DF6-6222-CC6E-531F6A23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87EC7D-683B-282D-377E-7766E7B671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B5F710-962F-F18B-A654-9249BF919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Detector parameters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545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A6D6-E339-8C79-14F2-5AA7B74A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5B4E888-F821-D62D-5045-111D065C7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25" y="955696"/>
            <a:ext cx="3774750" cy="2854689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BF65FD57-8FBC-9A5B-62E8-23C3E014E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LEP912 – Summary of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DB4CCD-3C43-7F27-D078-FCDAAF1C9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16" y="1018335"/>
            <a:ext cx="3646862" cy="2792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43C4F-E878-C6E7-27CB-E6F6145B3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17" y="3873024"/>
            <a:ext cx="3646861" cy="28060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3FD822-ED7B-CF3C-1534-677D56EC2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625" y="3873024"/>
            <a:ext cx="3774750" cy="28060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8798CA-68FD-BFD6-C900-9B214643E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4522" y="955696"/>
            <a:ext cx="3687950" cy="28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1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FF77F-67EC-425E-A950-F447991F8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07CFCB-7737-E5DE-7AEC-AD3222F8A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5D1F6-BF1F-ABDE-A29A-E5F0520C0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Tasks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error should be 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for </a:t>
            </a:r>
            <a:r>
              <a:rPr lang="en-US" sz="2000" dirty="0" err="1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NJetsCh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from OPAL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LUND group if they have made any literature for 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Plots for event shapes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FCCee document for study directions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LHC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Await layout from ma’am</a:t>
            </a:r>
          </a:p>
        </p:txBody>
      </p:sp>
    </p:spTree>
    <p:extLst>
      <p:ext uri="{BB962C8B-B14F-4D97-AF65-F5344CB8AC3E}">
        <p14:creationId xmlns:p14="http://schemas.microsoft.com/office/powerpoint/2010/main" val="42816025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6F701-0C43-318D-6071-0FEC090A8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52E2F6-FF02-DB14-733A-A26A0BAE93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299E797-F93C-66F5-6180-FFECA6040653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06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86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CDA7F-E924-FC1E-B35B-37750F034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E3E56884-8BBC-E7D3-4364-F4DB44219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– Comparison with OPAL at 91.2 GeV and 161 GeV 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E07DB-5D2A-CE50-46C3-F0D602686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2" y="1675998"/>
            <a:ext cx="5673463" cy="43467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91508F-C33F-DDC0-3E65-C513ACA0B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363" y="955696"/>
            <a:ext cx="3757645" cy="2893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74F670-E201-6EE4-0239-C4F3D2C13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363" y="3855791"/>
            <a:ext cx="3757645" cy="2936157"/>
          </a:xfrm>
          <a:prstGeom prst="rect">
            <a:avLst/>
          </a:prstGeom>
        </p:spPr>
      </p:pic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D52D2B3C-081D-C24F-5323-A27314CC5092}"/>
              </a:ext>
            </a:extLst>
          </p:cNvPr>
          <p:cNvSpPr/>
          <p:nvPr/>
        </p:nvSpPr>
        <p:spPr>
          <a:xfrm>
            <a:off x="6852213" y="3227316"/>
            <a:ext cx="2150827" cy="1897450"/>
          </a:xfrm>
          <a:prstGeom prst="irregularSeal1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Insufficient 2W data from OPAL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28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185CD-35C4-CA80-9C43-CD570B61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1B8F4D-E645-AFEF-9B7E-BD91D9E5F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925DB4-5AB3-7AE2-7CFD-AB0DC545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912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Check 161 GeV Nch curves with L3 data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Plot with KNO scaling (x-axis = n/&lt;n&gt; and y-axis=p.&lt;n&gt;)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List out all possible processes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Could be a nice review paper </a:t>
            </a:r>
            <a:endParaRPr lang="en-US" sz="8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2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B1C2A-FD87-D1CD-B1EE-F55C9B32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799" y="3374544"/>
            <a:ext cx="4716287" cy="3201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68FDD-7108-03AA-3582-DDBCA37B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798" y="336076"/>
            <a:ext cx="4716287" cy="297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7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C2988-366D-AD3C-796A-E6D642772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CB601A-DCE4-A6DD-3753-FE0FDB789C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F1CD599-FA5E-C392-ACDE-B21822E25882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13 March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9661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02BCB-A1AD-629C-967F-B2CC7F880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5D4C4A-01A7-E39A-D290-2F83F30B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619CD-0489-8805-1449-077D83A6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LEP 91.2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Verified MC results with Nch and Thrust distributions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500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physics process and hadronic event selection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process cross-sections in Tab1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in Fig1 w/wo top production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5F880A-587C-E4FC-CF62-BAC098773D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14"/>
          <a:stretch/>
        </p:blipFill>
        <p:spPr>
          <a:xfrm>
            <a:off x="8245033" y="451412"/>
            <a:ext cx="3579797" cy="2382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B7E007-9E83-3C45-34C7-8AF43693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2"/>
          <a:stretch/>
        </p:blipFill>
        <p:spPr>
          <a:xfrm>
            <a:off x="8245033" y="3667102"/>
            <a:ext cx="3766053" cy="265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0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E47B0-84FE-4B59-A0E5-EA7289E53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56EC12-DC42-285D-9D73-0156235FBE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9E1B142-4E88-10C1-B25E-18001E4DF4C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03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47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1BDFD-3DD0-852D-E205-988B495AF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163B56-FE70-E6F1-AB74-3A30A8739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85CB581-0341-DD42-D393-D011B17A9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82" y="1171996"/>
            <a:ext cx="3084214" cy="48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845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F72B3-6B9C-6B14-3D18-2350F0C4F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E2E74C-5B77-EC4E-9E2D-406F0DB2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First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B94F8-AF56-E6C6-C1E7-224F17AC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1180460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Leptonic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l-GR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uuˉ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ccˉ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(W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pl-PL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)/(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qqˉ​​b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)(l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6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​bˉ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Bosonic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 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||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𝜈ˉ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𝑒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 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GB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l-G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γ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(W/Z)H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νˉ</a:t>
            </a:r>
            <a:r>
              <a:rPr lang="pt-BR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pt-BR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​ H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→ 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600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− 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</a:t>
            </a: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38A8C5B-8CA4-B326-BBA2-30DE1B288E7A}"/>
              </a:ext>
            </a:extLst>
          </p:cNvPr>
          <p:cNvCxnSpPr>
            <a:cxnSpLocks/>
          </p:cNvCxnSpPr>
          <p:nvPr/>
        </p:nvCxnSpPr>
        <p:spPr>
          <a:xfrm>
            <a:off x="8936628" y="422476"/>
            <a:ext cx="0" cy="14497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FA5EE37-D740-1F26-8351-BFD03CBACEC2}"/>
              </a:ext>
            </a:extLst>
          </p:cNvPr>
          <p:cNvSpPr/>
          <p:nvPr/>
        </p:nvSpPr>
        <p:spPr>
          <a:xfrm>
            <a:off x="8704879" y="1052529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DB1CA0-84FB-59BF-CD1B-38EF8C1B5260}"/>
              </a:ext>
            </a:extLst>
          </p:cNvPr>
          <p:cNvCxnSpPr>
            <a:cxnSpLocks/>
          </p:cNvCxnSpPr>
          <p:nvPr/>
        </p:nvCxnSpPr>
        <p:spPr>
          <a:xfrm flipV="1">
            <a:off x="8936628" y="1872204"/>
            <a:ext cx="0" cy="13305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69FC07A-91CC-D700-271A-AF38865DAC17}"/>
              </a:ext>
            </a:extLst>
          </p:cNvPr>
          <p:cNvSpPr/>
          <p:nvPr/>
        </p:nvSpPr>
        <p:spPr>
          <a:xfrm>
            <a:off x="8707082" y="2239701"/>
            <a:ext cx="430192" cy="43019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i="1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GB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59D1F9-DEFE-93ED-9B8F-54938278351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9135071" y="1267625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191C6F-ACDC-AD94-9B98-454D74C355A7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9137274" y="187220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1445FE-66C6-2CCD-651F-67ABAB2B3588}"/>
              </a:ext>
            </a:extLst>
          </p:cNvPr>
          <p:cNvCxnSpPr/>
          <p:nvPr/>
        </p:nvCxnSpPr>
        <p:spPr>
          <a:xfrm>
            <a:off x="10551290" y="1850218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AB3158-D7CF-E65A-0F87-21016F199721}"/>
              </a:ext>
            </a:extLst>
          </p:cNvPr>
          <p:cNvCxnSpPr>
            <a:cxnSpLocks/>
          </p:cNvCxnSpPr>
          <p:nvPr/>
        </p:nvCxnSpPr>
        <p:spPr>
          <a:xfrm flipV="1">
            <a:off x="10551290" y="1273149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B967620-C03D-6E28-4551-D91792FF7B02}"/>
              </a:ext>
            </a:extLst>
          </p:cNvPr>
          <p:cNvSpPr/>
          <p:nvPr/>
        </p:nvSpPr>
        <p:spPr>
          <a:xfrm>
            <a:off x="9758623" y="1805135"/>
            <a:ext cx="792866" cy="127316"/>
          </a:xfrm>
          <a:custGeom>
            <a:avLst/>
            <a:gdLst>
              <a:gd name="connsiteX0" fmla="*/ 0 w 1527859"/>
              <a:gd name="connsiteY0" fmla="*/ 202559 h 349247"/>
              <a:gd name="connsiteX1" fmla="*/ 214132 w 1527859"/>
              <a:gd name="connsiteY1" fmla="*/ 11577 h 349247"/>
              <a:gd name="connsiteX2" fmla="*/ 376178 w 1527859"/>
              <a:gd name="connsiteY2" fmla="*/ 347243 h 349247"/>
              <a:gd name="connsiteX3" fmla="*/ 601884 w 1527859"/>
              <a:gd name="connsiteY3" fmla="*/ 2 h 349247"/>
              <a:gd name="connsiteX4" fmla="*/ 792866 w 1527859"/>
              <a:gd name="connsiteY4" fmla="*/ 341456 h 349247"/>
              <a:gd name="connsiteX5" fmla="*/ 995423 w 1527859"/>
              <a:gd name="connsiteY5" fmla="*/ 11577 h 349247"/>
              <a:gd name="connsiteX6" fmla="*/ 1209555 w 1527859"/>
              <a:gd name="connsiteY6" fmla="*/ 347243 h 349247"/>
              <a:gd name="connsiteX7" fmla="*/ 1383175 w 1527859"/>
              <a:gd name="connsiteY7" fmla="*/ 150473 h 349247"/>
              <a:gd name="connsiteX8" fmla="*/ 1527859 w 1527859"/>
              <a:gd name="connsiteY8" fmla="*/ 133111 h 34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7859" h="349247">
                <a:moveTo>
                  <a:pt x="0" y="202559"/>
                </a:moveTo>
                <a:cubicBezTo>
                  <a:pt x="75718" y="95011"/>
                  <a:pt x="151436" y="-12537"/>
                  <a:pt x="214132" y="11577"/>
                </a:cubicBezTo>
                <a:cubicBezTo>
                  <a:pt x="276828" y="35691"/>
                  <a:pt x="311553" y="349172"/>
                  <a:pt x="376178" y="347243"/>
                </a:cubicBezTo>
                <a:cubicBezTo>
                  <a:pt x="440803" y="345314"/>
                  <a:pt x="532436" y="966"/>
                  <a:pt x="601884" y="2"/>
                </a:cubicBezTo>
                <a:cubicBezTo>
                  <a:pt x="671332" y="-963"/>
                  <a:pt x="727276" y="339527"/>
                  <a:pt x="792866" y="341456"/>
                </a:cubicBezTo>
                <a:cubicBezTo>
                  <a:pt x="858456" y="343385"/>
                  <a:pt x="925975" y="10613"/>
                  <a:pt x="995423" y="11577"/>
                </a:cubicBezTo>
                <a:cubicBezTo>
                  <a:pt x="1064871" y="12541"/>
                  <a:pt x="1144930" y="324094"/>
                  <a:pt x="1209555" y="347243"/>
                </a:cubicBezTo>
                <a:cubicBezTo>
                  <a:pt x="1274180" y="370392"/>
                  <a:pt x="1330124" y="186162"/>
                  <a:pt x="1383175" y="150473"/>
                </a:cubicBezTo>
                <a:cubicBezTo>
                  <a:pt x="1436226" y="114784"/>
                  <a:pt x="1482042" y="123947"/>
                  <a:pt x="1527859" y="1331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FC53E-E173-DC48-6DCF-1FD62B818611}"/>
              </a:ext>
            </a:extLst>
          </p:cNvPr>
          <p:cNvSpPr txBox="1"/>
          <p:nvPr/>
        </p:nvSpPr>
        <p:spPr>
          <a:xfrm>
            <a:off x="9890081" y="1444822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*</a:t>
            </a:r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/Z</a:t>
            </a:r>
            <a:r>
              <a:rPr lang="en-US" sz="18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i="1" baseline="30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439C4C-1B43-E462-B5E0-C25E2EC0AEA9}"/>
              </a:ext>
            </a:extLst>
          </p:cNvPr>
          <p:cNvSpPr/>
          <p:nvPr/>
        </p:nvSpPr>
        <p:spPr>
          <a:xfrm rot="13500000">
            <a:off x="7413654" y="2388464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65C42D4-4C2E-469B-B12F-89DD1965105E}"/>
              </a:ext>
            </a:extLst>
          </p:cNvPr>
          <p:cNvSpPr/>
          <p:nvPr/>
        </p:nvSpPr>
        <p:spPr>
          <a:xfrm rot="8100000">
            <a:off x="7392526" y="1114681"/>
            <a:ext cx="1791222" cy="132666"/>
          </a:xfrm>
          <a:custGeom>
            <a:avLst/>
            <a:gdLst>
              <a:gd name="connsiteX0" fmla="*/ 0 w 1423686"/>
              <a:gd name="connsiteY0" fmla="*/ 202585 h 416717"/>
              <a:gd name="connsiteX1" fmla="*/ 127321 w 1423686"/>
              <a:gd name="connsiteY1" fmla="*/ 11602 h 416717"/>
              <a:gd name="connsiteX2" fmla="*/ 243068 w 1423686"/>
              <a:gd name="connsiteY2" fmla="*/ 399354 h 416717"/>
              <a:gd name="connsiteX3" fmla="*/ 376177 w 1423686"/>
              <a:gd name="connsiteY3" fmla="*/ 5815 h 416717"/>
              <a:gd name="connsiteX4" fmla="*/ 486136 w 1423686"/>
              <a:gd name="connsiteY4" fmla="*/ 399354 h 416717"/>
              <a:gd name="connsiteX5" fmla="*/ 625033 w 1423686"/>
              <a:gd name="connsiteY5" fmla="*/ 5815 h 416717"/>
              <a:gd name="connsiteX6" fmla="*/ 729205 w 1423686"/>
              <a:gd name="connsiteY6" fmla="*/ 416716 h 416717"/>
              <a:gd name="connsiteX7" fmla="*/ 868101 w 1423686"/>
              <a:gd name="connsiteY7" fmla="*/ 28 h 416717"/>
              <a:gd name="connsiteX8" fmla="*/ 966486 w 1423686"/>
              <a:gd name="connsiteY8" fmla="*/ 393567 h 416717"/>
              <a:gd name="connsiteX9" fmla="*/ 1099595 w 1423686"/>
              <a:gd name="connsiteY9" fmla="*/ 17390 h 416717"/>
              <a:gd name="connsiteX10" fmla="*/ 1203767 w 1423686"/>
              <a:gd name="connsiteY10" fmla="*/ 381992 h 416717"/>
              <a:gd name="connsiteX11" fmla="*/ 1313726 w 1423686"/>
              <a:gd name="connsiteY11" fmla="*/ 162073 h 416717"/>
              <a:gd name="connsiteX12" fmla="*/ 1423686 w 1423686"/>
              <a:gd name="connsiteY12" fmla="*/ 144711 h 416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23686" h="416717">
                <a:moveTo>
                  <a:pt x="0" y="202585"/>
                </a:moveTo>
                <a:cubicBezTo>
                  <a:pt x="43405" y="90696"/>
                  <a:pt x="86810" y="-21193"/>
                  <a:pt x="127321" y="11602"/>
                </a:cubicBezTo>
                <a:cubicBezTo>
                  <a:pt x="167832" y="44397"/>
                  <a:pt x="201592" y="400318"/>
                  <a:pt x="243068" y="399354"/>
                </a:cubicBezTo>
                <a:cubicBezTo>
                  <a:pt x="284544" y="398390"/>
                  <a:pt x="335666" y="5815"/>
                  <a:pt x="376177" y="5815"/>
                </a:cubicBezTo>
                <a:cubicBezTo>
                  <a:pt x="416688" y="5815"/>
                  <a:pt x="444660" y="399354"/>
                  <a:pt x="486136" y="399354"/>
                </a:cubicBezTo>
                <a:cubicBezTo>
                  <a:pt x="527612" y="399354"/>
                  <a:pt x="584522" y="2921"/>
                  <a:pt x="625033" y="5815"/>
                </a:cubicBezTo>
                <a:cubicBezTo>
                  <a:pt x="665545" y="8709"/>
                  <a:pt x="688694" y="417680"/>
                  <a:pt x="729205" y="416716"/>
                </a:cubicBezTo>
                <a:cubicBezTo>
                  <a:pt x="769716" y="415752"/>
                  <a:pt x="828554" y="3886"/>
                  <a:pt x="868101" y="28"/>
                </a:cubicBezTo>
                <a:cubicBezTo>
                  <a:pt x="907648" y="-3830"/>
                  <a:pt x="927904" y="390673"/>
                  <a:pt x="966486" y="393567"/>
                </a:cubicBezTo>
                <a:cubicBezTo>
                  <a:pt x="1005068" y="396461"/>
                  <a:pt x="1060048" y="19319"/>
                  <a:pt x="1099595" y="17390"/>
                </a:cubicBezTo>
                <a:cubicBezTo>
                  <a:pt x="1139142" y="15461"/>
                  <a:pt x="1168079" y="357878"/>
                  <a:pt x="1203767" y="381992"/>
                </a:cubicBezTo>
                <a:cubicBezTo>
                  <a:pt x="1239455" y="406106"/>
                  <a:pt x="1277073" y="201620"/>
                  <a:pt x="1313726" y="162073"/>
                </a:cubicBezTo>
                <a:cubicBezTo>
                  <a:pt x="1350379" y="122526"/>
                  <a:pt x="1387032" y="133618"/>
                  <a:pt x="1423686" y="144711"/>
                </a:cubicBezTo>
              </a:path>
            </a:pathLst>
          </a:custGeom>
          <a:noFill/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6B2900-1727-1407-C02F-0FD1F9332CA3}"/>
              </a:ext>
            </a:extLst>
          </p:cNvPr>
          <p:cNvSpPr txBox="1"/>
          <p:nvPr/>
        </p:nvSpPr>
        <p:spPr>
          <a:xfrm>
            <a:off x="7735918" y="945914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F448D-1F4E-E21A-3505-3790C2875B39}"/>
              </a:ext>
            </a:extLst>
          </p:cNvPr>
          <p:cNvSpPr txBox="1"/>
          <p:nvPr/>
        </p:nvSpPr>
        <p:spPr>
          <a:xfrm>
            <a:off x="7735918" y="229869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endParaRPr lang="en-GB" i="1" baseline="3000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DA730AA-C808-386B-DDFE-0F3E78D47AD7}"/>
              </a:ext>
            </a:extLst>
          </p:cNvPr>
          <p:cNvCxnSpPr>
            <a:cxnSpLocks/>
          </p:cNvCxnSpPr>
          <p:nvPr/>
        </p:nvCxnSpPr>
        <p:spPr>
          <a:xfrm>
            <a:off x="10557281" y="1855381"/>
            <a:ext cx="860117" cy="134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1D18B0-98D7-A976-615A-A7EEC53A155E}"/>
              </a:ext>
            </a:extLst>
          </p:cNvPr>
          <p:cNvCxnSpPr>
            <a:cxnSpLocks/>
          </p:cNvCxnSpPr>
          <p:nvPr/>
        </p:nvCxnSpPr>
        <p:spPr>
          <a:xfrm>
            <a:off x="10557281" y="1052529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828ABA-8BB9-9C26-311D-08710CD226C2}"/>
              </a:ext>
            </a:extLst>
          </p:cNvPr>
          <p:cNvCxnSpPr>
            <a:cxnSpLocks/>
          </p:cNvCxnSpPr>
          <p:nvPr/>
        </p:nvCxnSpPr>
        <p:spPr>
          <a:xfrm>
            <a:off x="10557281" y="1861212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0D149B2-E81C-2B6F-E6DE-722994FBCB6B}"/>
              </a:ext>
            </a:extLst>
          </p:cNvPr>
          <p:cNvSpPr txBox="1"/>
          <p:nvPr/>
        </p:nvSpPr>
        <p:spPr>
          <a:xfrm>
            <a:off x="10400736" y="660656"/>
            <a:ext cx="313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tt̄</a:t>
            </a:r>
            <a:endParaRPr lang="en-GB" i="1" baseline="30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21479A-ED80-FEC1-612A-6F1292A85375}"/>
              </a:ext>
            </a:extLst>
          </p:cNvPr>
          <p:cNvSpPr txBox="1"/>
          <p:nvPr/>
        </p:nvSpPr>
        <p:spPr>
          <a:xfrm>
            <a:off x="11417398" y="1684127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CECBDB-52AF-1643-E2BA-2FF52560FD1D}"/>
              </a:ext>
            </a:extLst>
          </p:cNvPr>
          <p:cNvSpPr txBox="1"/>
          <p:nvPr/>
        </p:nvSpPr>
        <p:spPr>
          <a:xfrm>
            <a:off x="11104137" y="996348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3C5769-54A3-4329-D684-1ECDF0E58D9D}"/>
              </a:ext>
            </a:extLst>
          </p:cNvPr>
          <p:cNvSpPr txBox="1"/>
          <p:nvPr/>
        </p:nvSpPr>
        <p:spPr>
          <a:xfrm>
            <a:off x="11104137" y="232946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9EF1DF-6605-2CBA-A50D-718A576FE238}"/>
              </a:ext>
            </a:extLst>
          </p:cNvPr>
          <p:cNvSpPr txBox="1"/>
          <p:nvPr/>
        </p:nvSpPr>
        <p:spPr>
          <a:xfrm>
            <a:off x="10163472" y="2661578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16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endParaRPr lang="en-GB" sz="1600" i="1" baseline="-250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90740E0-59CE-70D1-7098-3E58684EE6AE}"/>
              </a:ext>
            </a:extLst>
          </p:cNvPr>
          <p:cNvCxnSpPr/>
          <p:nvPr/>
        </p:nvCxnSpPr>
        <p:spPr>
          <a:xfrm rot="10800000">
            <a:off x="6815675" y="1230179"/>
            <a:ext cx="627925" cy="6045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A5EC2F-3F30-E27F-8CDE-DADC1E557A1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817878" y="1829234"/>
            <a:ext cx="625722" cy="58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0F8DE2-C652-1386-954B-E18DC6D0F9D1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832081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223567-BBF9-F846-7964-0027AB1536AE}"/>
              </a:ext>
            </a:extLst>
          </p:cNvPr>
          <p:cNvCxnSpPr>
            <a:cxnSpLocks/>
          </p:cNvCxnSpPr>
          <p:nvPr/>
        </p:nvCxnSpPr>
        <p:spPr>
          <a:xfrm rot="10800000">
            <a:off x="7437609" y="1023398"/>
            <a:ext cx="0" cy="800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1B64962-AB8B-39E4-CA06-B8AB8342C0DB}"/>
              </a:ext>
            </a:extLst>
          </p:cNvPr>
          <p:cNvCxnSpPr>
            <a:cxnSpLocks/>
          </p:cNvCxnSpPr>
          <p:nvPr/>
        </p:nvCxnSpPr>
        <p:spPr>
          <a:xfrm>
            <a:off x="7437609" y="1832081"/>
            <a:ext cx="2233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675FAD0-8BE8-C45F-5188-4F9503D02401}"/>
              </a:ext>
            </a:extLst>
          </p:cNvPr>
          <p:cNvSpPr txBox="1"/>
          <p:nvPr/>
        </p:nvSpPr>
        <p:spPr>
          <a:xfrm>
            <a:off x="7109900" y="647541"/>
            <a:ext cx="655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l-GR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endParaRPr lang="en-GB" i="1" baseline="30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612AE1-3FE6-7212-98A9-2707E65F4C72}"/>
              </a:ext>
            </a:extLst>
          </p:cNvPr>
          <p:cNvSpPr txBox="1"/>
          <p:nvPr/>
        </p:nvSpPr>
        <p:spPr>
          <a:xfrm>
            <a:off x="7043799" y="2641729"/>
            <a:ext cx="787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16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endParaRPr lang="en-GB" sz="1600" i="1" baseline="30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EA330E-BA2F-CDD3-E7F8-39FF3360695F}"/>
              </a:ext>
            </a:extLst>
          </p:cNvPr>
          <p:cNvSpPr txBox="1"/>
          <p:nvPr/>
        </p:nvSpPr>
        <p:spPr>
          <a:xfrm>
            <a:off x="6433855" y="911750"/>
            <a:ext cx="480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qq̅ </a:t>
            </a:r>
            <a:endParaRPr lang="en-GB" sz="1600" i="1" baseline="30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D56E74A-A4ED-BB4A-CBCD-BD103E8EA343}"/>
              </a:ext>
            </a:extLst>
          </p:cNvPr>
          <p:cNvSpPr txBox="1"/>
          <p:nvPr/>
        </p:nvSpPr>
        <p:spPr>
          <a:xfrm>
            <a:off x="6451268" y="2312923"/>
            <a:ext cx="37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ll̄</a:t>
            </a:r>
            <a:endParaRPr lang="en-GB" i="1" baseline="30000" dirty="0"/>
          </a:p>
        </p:txBody>
      </p:sp>
    </p:spTree>
    <p:extLst>
      <p:ext uri="{BB962C8B-B14F-4D97-AF65-F5344CB8AC3E}">
        <p14:creationId xmlns:p14="http://schemas.microsoft.com/office/powerpoint/2010/main" val="3653485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co-ordinate system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Cartesian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Origin at the nominal interaction point of the detector.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Z-axis along the direction of counterclockwise beam.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X-axis pointing radially towards centre of LHC ring.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Z-plane is longitudinal, and XY-plane is transverse.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Cylindrical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r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 coordinate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Spherical coordinates:</a:t>
            </a: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Azimuthal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Φ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Radial distance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ρ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Polar angle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endParaRPr lang="en-US" sz="16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Particles are typically defined in transverse plane.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641" y="514933"/>
            <a:ext cx="4472459" cy="265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890" y="3498877"/>
            <a:ext cx="5053545" cy="23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21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5FD41-C401-B74B-0572-761FAAF86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AB7096-6CF9-F0EF-F29C-59EF3A16D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 – Physics list – Second stage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FA6EF0-0F8E-204F-EEA5-6FEEB90C7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4139819" cy="557114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WW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decay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Hadronisation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>
              <a:spcAft>
                <a:spcPts val="600"/>
              </a:spcAft>
            </a:pPr>
            <a:r>
              <a:rPr lang="en-US" sz="16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Photon processes</a:t>
            </a:r>
          </a:p>
          <a:p>
            <a:pPr lvl="1">
              <a:spcAft>
                <a:spcPts val="600"/>
              </a:spcAft>
            </a:pP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F86B2C-A215-A67C-09A6-09822F162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015" y="1064608"/>
            <a:ext cx="5452036" cy="1702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FB2304-F952-3B9A-8791-B038980C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014" y="2875761"/>
            <a:ext cx="5452037" cy="18277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A13A23-2BC1-9D9D-6B18-A32D2B46E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014" y="4944611"/>
            <a:ext cx="5452037" cy="18020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1A9D29-C2DB-703A-12B4-19E4CA9996D2}"/>
              </a:ext>
            </a:extLst>
          </p:cNvPr>
          <p:cNvSpPr txBox="1"/>
          <p:nvPr/>
        </p:nvSpPr>
        <p:spPr>
          <a:xfrm>
            <a:off x="6596123" y="6254210"/>
            <a:ext cx="4307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5"/>
              </a:rPr>
              <a:t>https://cds.cern.ch/record/2210892?ln=en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B99C99-2286-AB42-1F3C-7638E6B092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126" y="1240387"/>
            <a:ext cx="4307229" cy="281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86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484C2-0197-EFEA-A4DE-D3B4DBFA3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9208E3-2D8A-E422-23AE-3F6C0744F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Physics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1DF27-8785-8902-B83C-DE46A6D8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5889524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q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q̅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hadrons</a:t>
            </a:r>
            <a:endParaRPr lang="en-US" sz="2000" i="1" baseline="30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i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(semi leptonic decay)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ZZ/W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i="1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leptons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γγ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scattering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ττ̄</a:t>
            </a:r>
            <a:endParaRPr lang="en-US" sz="2000" i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⛔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IN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</a:t>
            </a:r>
            <a:r>
              <a:rPr lang="en-US" sz="2000" i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tt̄ 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(for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α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computation)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ISR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✅ beamstrahlung (negligible)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4A3DDC-1887-4409-0F77-BB107D5E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86" r="4123"/>
          <a:stretch/>
        </p:blipFill>
        <p:spPr>
          <a:xfrm>
            <a:off x="6573528" y="1589668"/>
            <a:ext cx="3003484" cy="2141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72ED3-FB0E-F90A-5A58-EA1E4305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397" y="1110215"/>
            <a:ext cx="2365180" cy="3100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C864C-6577-29AC-D8DE-97541EB05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696" y="4482508"/>
            <a:ext cx="4586632" cy="5705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021619-B9F2-267B-0C37-85D40CE36CF6}"/>
              </a:ext>
            </a:extLst>
          </p:cNvPr>
          <p:cNvSpPr txBox="1"/>
          <p:nvPr/>
        </p:nvSpPr>
        <p:spPr>
          <a:xfrm>
            <a:off x="8164042" y="818387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2802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20656-FDD0-3092-7091-00DE469A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1B17BA-F77E-AEE2-8143-AA7411F5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Event selection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ABAD8-BA26-6B2F-0719-FDB8579B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5" y="1064608"/>
            <a:ext cx="7137888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ISR &amp; Beamstrahlung : Cut √s' &gt; 425 GeV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/tt̄  decays : Cut B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&lt; 0.03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Cut mass of thrust hemisphere ≈ 80 or 91 GeV</a:t>
            </a:r>
          </a:p>
          <a:p>
            <a:pPr>
              <a:spcAft>
                <a:spcPts val="600"/>
              </a:spcAft>
            </a:pPr>
            <a:r>
              <a:rPr lang="en-IN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→ 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process : Cut mass of thrust hemisphere &lt; 1% E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</a:t>
            </a: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Z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/W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W</a:t>
            </a:r>
            <a:r>
              <a:rPr lang="en-US" sz="2000" baseline="30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-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decays : Cut |cos</a:t>
            </a:r>
            <a:r>
              <a:rPr lang="el-GR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Θ</a:t>
            </a:r>
            <a:r>
              <a:rPr lang="en-US" sz="20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</a:t>
            </a: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| &lt; 0.85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DF8CD2-E3A6-E824-011D-F89C14493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363" y="572238"/>
            <a:ext cx="4847637" cy="2559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24A5A-1100-6251-80D2-A024040D5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363" y="3240702"/>
            <a:ext cx="4847637" cy="26535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793D2E-258C-2511-B5B4-45B99CFFB005}"/>
              </a:ext>
            </a:extLst>
          </p:cNvPr>
          <p:cNvSpPr txBox="1"/>
          <p:nvPr/>
        </p:nvSpPr>
        <p:spPr>
          <a:xfrm>
            <a:off x="8274348" y="325754"/>
            <a:ext cx="28259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https://arxiv.org/abs/hep-ex/9912051v1</a:t>
            </a:r>
            <a:endParaRPr lang="en-GB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188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000BA-3B54-9544-00AD-71ABC9E39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B5A2F79-1892-193B-5179-40564A5670DD}"/>
              </a:ext>
            </a:extLst>
          </p:cNvPr>
          <p:cNvSpPr/>
          <p:nvPr/>
        </p:nvSpPr>
        <p:spPr>
          <a:xfrm>
            <a:off x="7598780" y="1417899"/>
            <a:ext cx="4467828" cy="49308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FF2A31-EA64-7943-0BBE-19C853E0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Extracting thrust in Automeris.io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F4419-6697-8E2B-20B9-69358DE36A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19043" y="1756453"/>
            <a:ext cx="3506523" cy="40315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E9899-FC26-A19D-85D0-3ACFEFD6C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6" y="1756453"/>
            <a:ext cx="3506523" cy="40341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CD227F-87F2-F28C-E78F-0062E4F7CD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79"/>
          <a:stretch/>
        </p:blipFill>
        <p:spPr>
          <a:xfrm>
            <a:off x="8962520" y="1509009"/>
            <a:ext cx="1467863" cy="1335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FF9697-3DCC-C2D9-372C-17D13BD6D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8668" y="1509009"/>
            <a:ext cx="1467862" cy="1335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ED4861-824C-6CF9-B0B3-9562DB34968F}"/>
              </a:ext>
            </a:extLst>
          </p:cNvPr>
          <p:cNvSpPr txBox="1"/>
          <p:nvPr/>
        </p:nvSpPr>
        <p:spPr>
          <a:xfrm>
            <a:off x="7747817" y="1884556"/>
            <a:ext cx="1026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Extracted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data</a:t>
            </a:r>
            <a:endParaRPr lang="en-GB" sz="1600" baseline="30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46EFC3-14EA-9BAA-7653-C1821385D8C2}"/>
              </a:ext>
            </a:extLst>
          </p:cNvPr>
          <p:cNvSpPr txBox="1"/>
          <p:nvPr/>
        </p:nvSpPr>
        <p:spPr>
          <a:xfrm>
            <a:off x="203710" y="1417899"/>
            <a:ext cx="35065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x-axis bin width</a:t>
            </a:r>
            <a:endParaRPr lang="en-GB" sz="1600" baseline="30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757A8-AB61-77CB-E734-7CBDFB1AEC79}"/>
              </a:ext>
            </a:extLst>
          </p:cNvPr>
          <p:cNvSpPr txBox="1"/>
          <p:nvPr/>
        </p:nvSpPr>
        <p:spPr>
          <a:xfrm>
            <a:off x="3715766" y="1417899"/>
            <a:ext cx="35065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Measuring y-axis magnitudes</a:t>
            </a:r>
            <a:endParaRPr lang="en-GB" sz="1600" baseline="30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CE1462-0DB1-75E8-D4FE-D3F229388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947" y="2893679"/>
            <a:ext cx="4193583" cy="339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031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892A5-2214-0CB0-99DF-02A5E24A0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E988D5-E332-6091-6771-0BF3FC64F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AB68D15-7023-19D5-A0D5-DF9CF286E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937695"/>
              </p:ext>
            </p:extLst>
          </p:nvPr>
        </p:nvGraphicFramePr>
        <p:xfrm>
          <a:off x="293908" y="1760220"/>
          <a:ext cx="11629745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7985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11135452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07284055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971727872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609215404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181470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91.2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LEP L3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6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35.070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29.9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>
                          <a:solidFill>
                            <a:schemeClr val="tx1"/>
                          </a:solidFill>
                        </a:rPr>
                        <a:t>248.100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41.5 nb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3.204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6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4.54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57.156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N" sz="16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6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6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6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6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4.570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8.3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2.4 pb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12.5 fb</a:t>
                      </a:r>
                      <a:r>
                        <a:rPr lang="en-US" sz="16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8F2CA55-792C-4A0C-8FB2-34D7E75E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882" y="5314949"/>
            <a:ext cx="2367771" cy="828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EDDBE-63D0-E155-9963-0CC345C77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831" y="5314949"/>
            <a:ext cx="2367771" cy="60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04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7619C-FF42-56A4-9741-6F0D6E466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C4A9FC-AE3E-1E9A-C169-0B82E1E57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0E1A2-8FA8-CA10-C8A0-612ABD8EB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638" y="1448818"/>
            <a:ext cx="5841362" cy="3960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FA2A75-90AC-AB57-EA92-96CCE9158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2" y="1448818"/>
            <a:ext cx="5477541" cy="396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201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B32F3-5AD5-7CF0-E1D4-BA5F0EBF7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E2391E-658F-D237-52E7-D3D597798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4CEF54-2CB2-0958-C9D4-F2C9FEF78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General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Finalise splitting PYTHIA code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Recreate Thrust distributions again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Match cross-sections for ISR process</a:t>
            </a:r>
            <a:r>
              <a:rPr lang="en-US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	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HERA paper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Eq1 for generalized jet angularities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Study Eq2 for inelasticity and photon virtuality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Understand methodology for analysing jet substructure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processes paper </a:t>
            </a:r>
          </a:p>
          <a:p>
            <a:pPr lvl="2">
              <a:spcAft>
                <a:spcPts val="600"/>
              </a:spcAf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Complete secondary list</a:t>
            </a:r>
          </a:p>
        </p:txBody>
      </p:sp>
    </p:spTree>
    <p:extLst>
      <p:ext uri="{BB962C8B-B14F-4D97-AF65-F5344CB8AC3E}">
        <p14:creationId xmlns:p14="http://schemas.microsoft.com/office/powerpoint/2010/main" val="20024749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2529C-D1A5-560F-5527-9E81E4FC9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4025B2-0FF4-5BF1-CC61-3D0ACD983C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22F4A18-1DA4-479C-1AFD-CE89C024C2FE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10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6995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2B16A-866B-9FB0-8374-B4486DC02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DE9C10-1617-C250-3F07-013B77EE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Splitting Code workflow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3C4E837-2715-BBAC-0373-E6B04C5CE9BE}"/>
              </a:ext>
            </a:extLst>
          </p:cNvPr>
          <p:cNvSpPr/>
          <p:nvPr/>
        </p:nvSpPr>
        <p:spPr>
          <a:xfrm>
            <a:off x="734993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3B76F8-F0E4-3AAD-F90E-86FC149AE01D}"/>
              </a:ext>
            </a:extLst>
          </p:cNvPr>
          <p:cNvSpPr/>
          <p:nvPr/>
        </p:nvSpPr>
        <p:spPr>
          <a:xfrm>
            <a:off x="5179670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3DECBE8-6AD9-09EA-147C-A11B2ED0EB7F}"/>
              </a:ext>
            </a:extLst>
          </p:cNvPr>
          <p:cNvSpPr/>
          <p:nvPr/>
        </p:nvSpPr>
        <p:spPr>
          <a:xfrm>
            <a:off x="9624347" y="2669826"/>
            <a:ext cx="1637818" cy="46877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plt.cc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8AC42-EAC6-FFC3-87EB-D79E505BF782}"/>
              </a:ext>
            </a:extLst>
          </p:cNvPr>
          <p:cNvSpPr/>
          <p:nvPr/>
        </p:nvSpPr>
        <p:spPr>
          <a:xfrm>
            <a:off x="2957331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gen-2.root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E6AB7F-8835-165F-877F-5CA86275D2C0}"/>
              </a:ext>
            </a:extLst>
          </p:cNvPr>
          <p:cNvSpPr/>
          <p:nvPr/>
        </p:nvSpPr>
        <p:spPr>
          <a:xfrm>
            <a:off x="2957331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2F0D00-B1F5-185A-EE52-9CB7EEEEDEA4}"/>
              </a:ext>
            </a:extLst>
          </p:cNvPr>
          <p:cNvSpPr/>
          <p:nvPr/>
        </p:nvSpPr>
        <p:spPr>
          <a:xfrm>
            <a:off x="2957331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gen-3.root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A37E9F-149F-C4A8-F9D4-F1B59FD79D5C}"/>
              </a:ext>
            </a:extLst>
          </p:cNvPr>
          <p:cNvSpPr/>
          <p:nvPr/>
        </p:nvSpPr>
        <p:spPr>
          <a:xfrm>
            <a:off x="7402008" y="2669826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cut-2.root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E3D85-B16D-932A-DC77-5E2CD2D6A956}"/>
              </a:ext>
            </a:extLst>
          </p:cNvPr>
          <p:cNvSpPr/>
          <p:nvPr/>
        </p:nvSpPr>
        <p:spPr>
          <a:xfrm>
            <a:off x="7402008" y="1998494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cut-1.root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B0C1A2-09A8-DAF7-AB63-362A58930CD2}"/>
              </a:ext>
            </a:extLst>
          </p:cNvPr>
          <p:cNvSpPr/>
          <p:nvPr/>
        </p:nvSpPr>
        <p:spPr>
          <a:xfrm>
            <a:off x="7402008" y="3341158"/>
            <a:ext cx="1637818" cy="468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cut-3.root</a:t>
            </a:r>
            <a:endParaRPr lang="en-GB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BF074E-A2AA-8ECB-501B-C9F74957A2D2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2372811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B36708-5189-F2BE-B7BA-934B7B3F6D5C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2372811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FFCBA5-2154-9944-D41C-E93ACF9C5D8D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2372811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088F13-15F1-FAE5-C143-78B825454D3A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>
          <a:xfrm>
            <a:off x="4595149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C867A2-5FF6-0C58-063F-791A7FAFCA5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595149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E634E12-1137-C32E-984B-EAB7657A5A53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595149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F511732-5B37-A784-545D-AD1A316D1ECC}"/>
              </a:ext>
            </a:extLst>
          </p:cNvPr>
          <p:cNvCxnSpPr>
            <a:cxnSpLocks/>
          </p:cNvCxnSpPr>
          <p:nvPr/>
        </p:nvCxnSpPr>
        <p:spPr>
          <a:xfrm>
            <a:off x="9039826" y="2904214"/>
            <a:ext cx="584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7FEE902-E2B6-E083-7CE6-4B533551F1DD}"/>
              </a:ext>
            </a:extLst>
          </p:cNvPr>
          <p:cNvCxnSpPr>
            <a:cxnSpLocks/>
          </p:cNvCxnSpPr>
          <p:nvPr/>
        </p:nvCxnSpPr>
        <p:spPr>
          <a:xfrm>
            <a:off x="9039826" y="2232882"/>
            <a:ext cx="584520" cy="4369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EDF5EC2-0CEF-221A-42B9-BA8F6F53C849}"/>
              </a:ext>
            </a:extLst>
          </p:cNvPr>
          <p:cNvCxnSpPr>
            <a:cxnSpLocks/>
          </p:cNvCxnSpPr>
          <p:nvPr/>
        </p:nvCxnSpPr>
        <p:spPr>
          <a:xfrm flipV="1">
            <a:off x="9039826" y="3138601"/>
            <a:ext cx="584520" cy="436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4E82657-5E8E-C7A8-45F3-A655619AA438}"/>
              </a:ext>
            </a:extLst>
          </p:cNvPr>
          <p:cNvCxnSpPr/>
          <p:nvPr/>
        </p:nvCxnSpPr>
        <p:spPr>
          <a:xfrm flipV="1">
            <a:off x="6817488" y="2232882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EF44546-1D0A-0ED9-ED66-8FE93B7F0FD8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CC105DE-DA71-E642-8B51-12BFE7E85725}"/>
              </a:ext>
            </a:extLst>
          </p:cNvPr>
          <p:cNvCxnSpPr>
            <a:cxnSpLocks/>
          </p:cNvCxnSpPr>
          <p:nvPr/>
        </p:nvCxnSpPr>
        <p:spPr>
          <a:xfrm>
            <a:off x="6817488" y="2904214"/>
            <a:ext cx="584520" cy="6713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2F83F80-CC5A-B7A3-935A-80CD7CE0F1DD}"/>
              </a:ext>
            </a:extLst>
          </p:cNvPr>
          <p:cNvSpPr txBox="1"/>
          <p:nvPr/>
        </p:nvSpPr>
        <p:spPr>
          <a:xfrm>
            <a:off x="458647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Physics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FCH particle selection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Thrust computation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Event info storage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Particle info storage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58CA6D-0C7A-47BB-0403-60B705984BFF}"/>
              </a:ext>
            </a:extLst>
          </p:cNvPr>
          <p:cNvSpPr txBox="1"/>
          <p:nvPr/>
        </p:nvSpPr>
        <p:spPr>
          <a:xfrm>
            <a:off x="4903324" y="4284495"/>
            <a:ext cx="2190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definition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Clustering jets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Applying cuts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 storage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A3F049-9DA0-1DF0-85B6-2ED6AA78C17F}"/>
              </a:ext>
            </a:extLst>
          </p:cNvPr>
          <p:cNvSpPr txBox="1"/>
          <p:nvPr/>
        </p:nvSpPr>
        <p:spPr>
          <a:xfrm>
            <a:off x="9348001" y="4284495"/>
            <a:ext cx="21905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Reading ROOT files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scaling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Histograms plotting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2BEDF1E-4A11-2A07-1B34-7FB4A4DB1EF7}"/>
              </a:ext>
            </a:extLst>
          </p:cNvPr>
          <p:cNvCxnSpPr>
            <a:cxnSpLocks/>
          </p:cNvCxnSpPr>
          <p:nvPr/>
        </p:nvCxnSpPr>
        <p:spPr>
          <a:xfrm>
            <a:off x="2649156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EEDBD61-D942-B055-A826-13B215F8CCF1}"/>
              </a:ext>
            </a:extLst>
          </p:cNvPr>
          <p:cNvCxnSpPr>
            <a:cxnSpLocks/>
          </p:cNvCxnSpPr>
          <p:nvPr/>
        </p:nvCxnSpPr>
        <p:spPr>
          <a:xfrm>
            <a:off x="4896090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890E9EC-A5D7-7FB7-7F5D-7496B558F902}"/>
              </a:ext>
            </a:extLst>
          </p:cNvPr>
          <p:cNvCxnSpPr>
            <a:cxnSpLocks/>
          </p:cNvCxnSpPr>
          <p:nvPr/>
        </p:nvCxnSpPr>
        <p:spPr>
          <a:xfrm>
            <a:off x="7088045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96D7CD-E6E6-3174-A0A4-6E358155FD7B}"/>
              </a:ext>
            </a:extLst>
          </p:cNvPr>
          <p:cNvCxnSpPr>
            <a:cxnSpLocks/>
          </p:cNvCxnSpPr>
          <p:nvPr/>
        </p:nvCxnSpPr>
        <p:spPr>
          <a:xfrm>
            <a:off x="9348001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A58A24-1370-F4E7-D575-A87F937BCFFD}"/>
              </a:ext>
            </a:extLst>
          </p:cNvPr>
          <p:cNvCxnSpPr>
            <a:cxnSpLocks/>
          </p:cNvCxnSpPr>
          <p:nvPr/>
        </p:nvCxnSpPr>
        <p:spPr>
          <a:xfrm>
            <a:off x="439838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A25FABE-767E-2125-E7B7-96982D2FD516}"/>
              </a:ext>
            </a:extLst>
          </p:cNvPr>
          <p:cNvCxnSpPr>
            <a:cxnSpLocks/>
          </p:cNvCxnSpPr>
          <p:nvPr/>
        </p:nvCxnSpPr>
        <p:spPr>
          <a:xfrm>
            <a:off x="11532723" y="1250066"/>
            <a:ext cx="0" cy="444467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1A00804-EE03-523B-C196-9D0D7FBBA51B}"/>
              </a:ext>
            </a:extLst>
          </p:cNvPr>
          <p:cNvSpPr txBox="1"/>
          <p:nvPr/>
        </p:nvSpPr>
        <p:spPr>
          <a:xfrm>
            <a:off x="2680985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physics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A6153A-62E7-E0B8-F131-79DF2D7B4A12}"/>
              </a:ext>
            </a:extLst>
          </p:cNvPr>
          <p:cNvSpPr txBox="1"/>
          <p:nvPr/>
        </p:nvSpPr>
        <p:spPr>
          <a:xfrm>
            <a:off x="7125662" y="4284495"/>
            <a:ext cx="2190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Files for each cuts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2D60D54-0E2D-3936-2B14-B64EFE64A8BE}"/>
              </a:ext>
            </a:extLst>
          </p:cNvPr>
          <p:cNvSpPr/>
          <p:nvPr/>
        </p:nvSpPr>
        <p:spPr>
          <a:xfrm>
            <a:off x="734993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Generation</a:t>
            </a:r>
            <a:endParaRPr lang="en-GB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B7EEDC0-F388-D443-A0C5-6043D35281D6}"/>
              </a:ext>
            </a:extLst>
          </p:cNvPr>
          <p:cNvSpPr/>
          <p:nvPr/>
        </p:nvSpPr>
        <p:spPr>
          <a:xfrm>
            <a:off x="5195585" y="1400537"/>
            <a:ext cx="3860154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Cuts and Jets</a:t>
            </a:r>
            <a:endParaRPr lang="en-GB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614A9BA-4F5F-01D7-F380-6AF943B6CFAB}"/>
              </a:ext>
            </a:extLst>
          </p:cNvPr>
          <p:cNvSpPr/>
          <p:nvPr/>
        </p:nvSpPr>
        <p:spPr>
          <a:xfrm>
            <a:off x="9618559" y="1400537"/>
            <a:ext cx="1649387" cy="468775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Plots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96100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FD8FB-0943-2E36-BC9D-9701A3AEE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4DE2E6-AB66-CDEC-5B09-7929A342D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679744-C9AE-C0B7-8DDC-B72CA329B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316639"/>
              </p:ext>
            </p:extLst>
          </p:nvPr>
        </p:nvGraphicFramePr>
        <p:xfrm>
          <a:off x="206476" y="1942920"/>
          <a:ext cx="6148026" cy="297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9538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1052122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</a:tblGrid>
              <a:tr h="3302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302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Pythia 8.3</a:t>
                      </a:r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30240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l-GR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Z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l-GR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) → f’ fbar’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 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 W</a:t>
                      </a:r>
                      <a:r>
                        <a:rPr lang="en-GB" sz="1400" baseline="300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 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γ</a:t>
                      </a:r>
                      <a:r>
                        <a:rPr lang="pl-PL" sz="1400" baseline="30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pl-PL" sz="1400" dirty="0">
                          <a:solidFill>
                            <a:schemeClr val="tx1"/>
                          </a:solidFill>
                        </a:rPr>
                        <a:t>/Z0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</a:rPr>
                        <a:t>t tbar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302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Integrated luminosity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7C8438B-09B2-F2E3-6C1D-9E21136E0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018" y="3035566"/>
            <a:ext cx="5344068" cy="1696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5138B5-AB2B-389A-1EB8-69D40B40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018" y="2370753"/>
            <a:ext cx="5344068" cy="6648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BE4EF0-F18F-8D26-AEC3-07E7C7029CAA}"/>
              </a:ext>
            </a:extLst>
          </p:cNvPr>
          <p:cNvSpPr/>
          <p:nvPr/>
        </p:nvSpPr>
        <p:spPr>
          <a:xfrm>
            <a:off x="8866208" y="2303362"/>
            <a:ext cx="1169043" cy="7322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67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CMS particle definitions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259"/>
          <a:stretch/>
        </p:blipFill>
        <p:spPr>
          <a:xfrm>
            <a:off x="206476" y="1095396"/>
            <a:ext cx="5559266" cy="4625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96" y="390772"/>
            <a:ext cx="5233090" cy="60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48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7BEA3-93E1-B2B2-2920-EB0D78DF3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08781D-F9FA-3796-C612-5D8174777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729" y="1309923"/>
            <a:ext cx="5634585" cy="409925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D4D94AE-AC39-6D22-EBF2-6B6326EE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Thrust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896022-A750-C9AE-A6A5-69550921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75" y="1309922"/>
            <a:ext cx="5595335" cy="4099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77F6E5-4870-5E4F-FF76-F4F6E23DA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521" y="5486399"/>
            <a:ext cx="1485012" cy="10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187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90FFB-E77B-4D00-E2AE-EEAAC43CE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5CBC63-242F-69EE-8EF8-266B6F99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F41CE1-E44E-7B64-2692-401DECF3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549" y="3213057"/>
            <a:ext cx="5235644" cy="11595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6F31F8-D2AA-ADB6-BDBB-8F38D585E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549" y="4509368"/>
            <a:ext cx="5235644" cy="21989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AC8D74-39D1-CB09-25A5-5C954ECDC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207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16EBC0-D5FE-CD7A-1164-EF6130340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88" y="3213057"/>
            <a:ext cx="5235644" cy="11144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D86946-7C64-E6A1-9FBE-A902A253DA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646" y="1249147"/>
            <a:ext cx="3736328" cy="18415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09214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AAECE-A480-235A-DAC0-684E8A905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5CFAF2-0A38-D4EB-FC53-FAC0DBF4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7E595-0FB4-C46D-0A3F-C974C0D69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11" y="2350210"/>
            <a:ext cx="4439269" cy="4409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45E1F8-8E8C-3280-A49E-A5DB7902D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364" y="3136167"/>
            <a:ext cx="5741742" cy="26098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EEB79C-2A1B-79DA-A44E-412E0A569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575" y="1124169"/>
            <a:ext cx="2425321" cy="184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ACEED2-8406-36AE-9AFF-C738733D7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221" y="989966"/>
            <a:ext cx="2759801" cy="13602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62CF0D-CE6D-3DFE-1A13-1774855B854B}"/>
              </a:ext>
            </a:extLst>
          </p:cNvPr>
          <p:cNvSpPr/>
          <p:nvPr/>
        </p:nvSpPr>
        <p:spPr>
          <a:xfrm>
            <a:off x="7876572" y="4271058"/>
            <a:ext cx="1608881" cy="561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0686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9A2B4-047B-4C20-AF23-EA2426192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C563C5-B154-97F6-88D4-65039F85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583E885-A550-DAE1-746F-07E91A1D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835" y="2929185"/>
            <a:ext cx="2471761" cy="355623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6A8818-09E6-90C2-B8A1-DE778AC4B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767" y="1729255"/>
            <a:ext cx="8521319" cy="559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B03D6E-711E-FF7F-82B5-6F1EF47E0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8" y="2929185"/>
            <a:ext cx="2460379" cy="355623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578200-E9A8-1590-811A-A6BA43295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072" y="2929185"/>
            <a:ext cx="2488928" cy="3564834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10E889C-344A-1D8E-50AB-AEE2CF4B01C6}"/>
              </a:ext>
            </a:extLst>
          </p:cNvPr>
          <p:cNvSpPr txBox="1"/>
          <p:nvPr/>
        </p:nvSpPr>
        <p:spPr>
          <a:xfrm>
            <a:off x="3489767" y="1390701"/>
            <a:ext cx="85213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Discard all final-state photons from event (assuming all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is ISR)</a:t>
            </a:r>
            <a:endParaRPr lang="en-GB" sz="1600" baseline="30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8347D36-9827-91B1-16F7-9DA03500A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404" y="2929185"/>
            <a:ext cx="2489440" cy="355572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7F4FD65-6AAD-4717-B403-6B1A95C2C156}"/>
              </a:ext>
            </a:extLst>
          </p:cNvPr>
          <p:cNvGrpSpPr/>
          <p:nvPr/>
        </p:nvGrpSpPr>
        <p:grpSpPr>
          <a:xfrm>
            <a:off x="115112" y="917842"/>
            <a:ext cx="3078804" cy="1909387"/>
            <a:chOff x="8047093" y="64771"/>
            <a:chExt cx="4097898" cy="25414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B5C5B8-1B97-73FC-1287-26124CFAC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7093" y="64771"/>
              <a:ext cx="4097898" cy="2541400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B995913-054A-8E7E-4B4F-B8BA44B87A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98033" y="133109"/>
              <a:ext cx="0" cy="2228127"/>
            </a:xfrm>
            <a:prstGeom prst="line">
              <a:avLst/>
            </a:prstGeom>
            <a:ln w="38100">
              <a:solidFill>
                <a:srgbClr val="7030A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F69448F-FF29-AE0F-3CA4-D8E313C53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6337" y="133109"/>
              <a:ext cx="0" cy="2228127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0E584C0-2E1A-C0D2-32BE-34C18371BF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08261" y="133109"/>
              <a:ext cx="0" cy="222812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BDBF891-0DDF-FF23-4ADA-A935A00A6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8453" y="133109"/>
              <a:ext cx="0" cy="2228127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B92EFEE-7AEC-7420-1FBB-68A5B2518E5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EEDCE-631D-5703-911A-14DF661D38EC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7A3DA6-5438-CC25-E155-85686D449ACF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167BAE-C5F6-F217-A380-A4E9138CE856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</p:spTree>
    <p:extLst>
      <p:ext uri="{BB962C8B-B14F-4D97-AF65-F5344CB8AC3E}">
        <p14:creationId xmlns:p14="http://schemas.microsoft.com/office/powerpoint/2010/main" val="21909408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27AE-6C52-D74F-37A4-C75BFD320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606F018D-05E2-12C1-2F17-95814FA2D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558" y="2929183"/>
            <a:ext cx="2488928" cy="3564835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E2BA92-068A-D800-587C-46D56FA5C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834" y="2920073"/>
            <a:ext cx="2471761" cy="356483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4EB996-4862-288B-C1F4-A70C80EE1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7" y="2920074"/>
            <a:ext cx="2488928" cy="3564835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0CE7F3-17C0-A76E-24E6-8E7F8AE6F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03" y="2920075"/>
            <a:ext cx="2488928" cy="356483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C030A8D-D32E-E678-1E50-193E07A04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A60103-3FFD-F2C6-2A64-B4ADCD53DFAA}"/>
              </a:ext>
            </a:extLst>
          </p:cNvPr>
          <p:cNvSpPr txBox="1"/>
          <p:nvPr/>
        </p:nvSpPr>
        <p:spPr>
          <a:xfrm>
            <a:off x="8846835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480 GeV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E3DBB-0128-658D-88B4-55A2FB4133A5}"/>
              </a:ext>
            </a:extLst>
          </p:cNvPr>
          <p:cNvSpPr txBox="1"/>
          <p:nvPr/>
        </p:nvSpPr>
        <p:spPr>
          <a:xfrm>
            <a:off x="6241228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425 GeV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962F1-24EA-A561-B47D-886C905E261C}"/>
              </a:ext>
            </a:extLst>
          </p:cNvPr>
          <p:cNvSpPr txBox="1"/>
          <p:nvPr/>
        </p:nvSpPr>
        <p:spPr>
          <a:xfrm>
            <a:off x="3624239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380 GeV</a:t>
            </a:r>
            <a:endParaRPr lang="en-GB" sz="1600" baseline="30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FFDDDF-5AB2-C7F9-D477-BA260D89DC7C}"/>
              </a:ext>
            </a:extLst>
          </p:cNvPr>
          <p:cNvSpPr txBox="1"/>
          <p:nvPr/>
        </p:nvSpPr>
        <p:spPr>
          <a:xfrm>
            <a:off x="3489768" y="1088805"/>
            <a:ext cx="76186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Sum up photon energies 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= </a:t>
            </a:r>
            <a:r>
              <a:rPr lang="el-GR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(E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) and compute (s' = s – 2E</a:t>
            </a:r>
            <a:r>
              <a:rPr lang="el-GR" sz="16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600" baseline="30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120E71-C449-E29C-6C79-B52E9DA34FC9}"/>
              </a:ext>
            </a:extLst>
          </p:cNvPr>
          <p:cNvSpPr txBox="1"/>
          <p:nvPr/>
        </p:nvSpPr>
        <p:spPr>
          <a:xfrm>
            <a:off x="981243" y="6519446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√s' &gt; 0 GeV</a:t>
            </a:r>
            <a:endParaRPr lang="en-GB" sz="1600" baseline="30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01F1B6-859E-4C72-0F86-0348FC2B2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766" y="1427359"/>
            <a:ext cx="7618653" cy="12158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69CCDC-08CF-EE67-22B0-D9CAC0C9BA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112" y="903231"/>
            <a:ext cx="3078794" cy="188956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638D106-8B20-4541-51A0-FEA1CC2E2E70}"/>
              </a:ext>
            </a:extLst>
          </p:cNvPr>
          <p:cNvCxnSpPr>
            <a:cxnSpLocks/>
          </p:cNvCxnSpPr>
          <p:nvPr/>
        </p:nvCxnSpPr>
        <p:spPr>
          <a:xfrm flipV="1">
            <a:off x="2320721" y="969185"/>
            <a:ext cx="0" cy="1674021"/>
          </a:xfrm>
          <a:prstGeom prst="line">
            <a:avLst/>
          </a:prstGeom>
          <a:ln w="381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A6CE1A8-3891-93BD-5CBC-169CA628B66D}"/>
              </a:ext>
            </a:extLst>
          </p:cNvPr>
          <p:cNvCxnSpPr>
            <a:cxnSpLocks/>
          </p:cNvCxnSpPr>
          <p:nvPr/>
        </p:nvCxnSpPr>
        <p:spPr>
          <a:xfrm flipV="1">
            <a:off x="2583016" y="969185"/>
            <a:ext cx="0" cy="1674021"/>
          </a:xfrm>
          <a:prstGeom prst="line">
            <a:avLst/>
          </a:prstGeom>
          <a:ln w="381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B2EB6D-2B90-F8EB-67BD-740FD14E7C4F}"/>
              </a:ext>
            </a:extLst>
          </p:cNvPr>
          <p:cNvCxnSpPr>
            <a:cxnSpLocks/>
          </p:cNvCxnSpPr>
          <p:nvPr/>
        </p:nvCxnSpPr>
        <p:spPr>
          <a:xfrm flipV="1">
            <a:off x="2865795" y="969185"/>
            <a:ext cx="0" cy="1674021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78330C-CF48-7BF6-FA33-534A0CE11C7A}"/>
              </a:ext>
            </a:extLst>
          </p:cNvPr>
          <p:cNvCxnSpPr>
            <a:cxnSpLocks/>
          </p:cNvCxnSpPr>
          <p:nvPr/>
        </p:nvCxnSpPr>
        <p:spPr>
          <a:xfrm flipV="1">
            <a:off x="326501" y="969185"/>
            <a:ext cx="0" cy="1674021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1647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848DE-35A0-6529-474B-B15A72F89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EAC8EB-4646-2665-E51C-BBEE8F633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TESLA 500 GeV – Separating radiative and non-radiative events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41D63F-129A-5A98-D2E1-BC1144293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47" y="1884138"/>
            <a:ext cx="2473716" cy="35739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3C0C4B-1F25-0064-B8A6-835C086D9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663" y="1884137"/>
            <a:ext cx="2473716" cy="3573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0460F3-51F0-F524-6BEE-EFDA30B23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379" y="1884137"/>
            <a:ext cx="2473716" cy="35739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45F024-A045-F7F7-272A-5F32A4991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095" y="1884136"/>
            <a:ext cx="2473716" cy="35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094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A38D2-5BE0-2A07-52AF-172A9939D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3C9422-552E-18AE-307A-94D78F44A2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271FCB8-3837-0480-4A14-9DDE438161F5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17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2640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3906A-F05B-C9EE-8F52-0811BC249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053583-23ED-6248-2CDC-07410D5B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97913C3-30AC-5E32-2239-D8F00D15A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982178"/>
              </p:ext>
            </p:extLst>
          </p:nvPr>
        </p:nvGraphicFramePr>
        <p:xfrm>
          <a:off x="206475" y="2811021"/>
          <a:ext cx="7629585" cy="29589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18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972733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3287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√s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5279"/>
                  </a:ext>
                </a:extLst>
              </a:tr>
              <a:tr h="32877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 (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 q-bar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TESLA paper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 (no ISR)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Pythia 8.3</a:t>
                      </a:r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(with ISR)</a:t>
                      </a: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328773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hadrons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sz="1400" b="1" kern="12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events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2.80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352.369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12.3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741.642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11.2 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672.609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32.051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16.463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1.500.000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4.53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568.512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289.246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 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90.000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0.37 pb</a:t>
                      </a:r>
                      <a:endParaRPr lang="en-GB" sz="14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47.068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4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21.682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32877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60 fb</a:t>
                      </a:r>
                      <a:r>
                        <a:rPr lang="en-US" sz="14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4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7810C58-CB95-8AD1-B251-E7CD11FB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246" y="3232336"/>
            <a:ext cx="3970840" cy="12603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49A6CA-0A22-E9DE-8858-9AEC8FF74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46" y="2673119"/>
            <a:ext cx="3970840" cy="493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27F068-42B3-32B3-0831-B67B078E1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46" y="4557924"/>
            <a:ext cx="3970840" cy="1294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13BB0C-2A48-E064-4D0C-4BAAB32A9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47" y="1247466"/>
            <a:ext cx="3029373" cy="9716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8E7C5AA-F787-1E39-9BC2-5014F5CAF4D8}"/>
              </a:ext>
            </a:extLst>
          </p:cNvPr>
          <p:cNvSpPr/>
          <p:nvPr/>
        </p:nvSpPr>
        <p:spPr>
          <a:xfrm>
            <a:off x="1045247" y="1915610"/>
            <a:ext cx="3029373" cy="30354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B689F6-EDFB-F74A-6FA5-BE76EA2F73EE}"/>
              </a:ext>
            </a:extLst>
          </p:cNvPr>
          <p:cNvCxnSpPr>
            <a:cxnSpLocks/>
          </p:cNvCxnSpPr>
          <p:nvPr/>
        </p:nvCxnSpPr>
        <p:spPr>
          <a:xfrm>
            <a:off x="4074620" y="2059262"/>
            <a:ext cx="584520" cy="0"/>
          </a:xfrm>
          <a:prstGeom prst="straightConnector1">
            <a:avLst/>
          </a:pr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257EEE-4ACD-89CC-83DF-89FA112ABA59}"/>
              </a:ext>
            </a:extLst>
          </p:cNvPr>
          <p:cNvSpPr txBox="1"/>
          <p:nvPr/>
        </p:nvSpPr>
        <p:spPr>
          <a:xfrm>
            <a:off x="4659141" y="1903747"/>
            <a:ext cx="14368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Toggle for ISR</a:t>
            </a:r>
            <a:endParaRPr lang="en-GB" sz="1600" baseline="30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CB0048-9B57-1CE5-05DF-40BD463D5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683" y="1333699"/>
            <a:ext cx="4499779" cy="1046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47CA20-7B89-DA64-D26C-4EDBBF32FA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683" y="354653"/>
            <a:ext cx="4499779" cy="89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474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D2DBC-E86D-F8E3-F525-B5A004116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594523-E2F4-FDB4-7EB0-7FB87CB5D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0BBD93-EB33-A9E4-C2FB-ED3CAA25B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1834"/>
            <a:ext cx="3628304" cy="11500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A41565-7D5E-1ECC-91DF-6C2E9745D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1373278"/>
            <a:ext cx="3628304" cy="1150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01A791-15D1-AF52-3B67-DA609B667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9" y="2861833"/>
            <a:ext cx="3628304" cy="1150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6A9A83-CC90-BFC0-D28B-52A017EEF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B29A68-D325-B0DF-B001-F80BDCDF60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B1FAD1-22AD-991D-74C0-AC89CE48513C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57EB0-9A6B-4037-17A3-5E719BF4EEBE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1B20FA-2150-E511-5C31-7A1D62D74EC8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507D07-F7ED-F3C8-B273-E7D705E0047B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0D2ECB-C0FA-ECF5-656F-87C527A9BA29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6E6DF6-B1A6-3635-80D6-E1B5C0A05544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5A5E313-459B-22CD-F71C-BD06C57109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130427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2.65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9.23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15.374 </a:t>
                      </a:r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&lt;0</a:t>
                      </a:r>
                    </a:p>
                    <a:p>
                      <a:pPr algn="ctr"/>
                      <a:r>
                        <a:rPr lang="en-GB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53.506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2.7 pb</a:t>
                      </a: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9.3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15.656 &lt;0</a:t>
                      </a:r>
                      <a:endParaRPr lang="en-US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53.948 &lt;1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68.872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11.5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67.091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0,25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3.406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1.694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3.145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0.27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1.657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4,54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59.735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4.81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29.434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4,53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56.762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4.82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29.039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4.743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highlight>
                            <a:srgbClr val="00FF00"/>
                          </a:highlight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0.36 pb</a:t>
                      </a:r>
                      <a:endParaRPr lang="en-GB" sz="1200" kern="1200" dirty="0">
                        <a:solidFill>
                          <a:schemeClr val="tx1"/>
                        </a:solidFill>
                        <a:highlight>
                          <a:srgbClr val="00FF00"/>
                        </a:highlight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2.213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13.2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5.8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12.5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5.8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6913883-BAC8-4EEB-66EE-AF08EC16DD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7011" y="1373279"/>
            <a:ext cx="3628304" cy="115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331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FCD32-7881-F8CE-C395-330222623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036174B-4004-0A61-5538-9668DE1B8E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59"/>
          <a:stretch/>
        </p:blipFill>
        <p:spPr>
          <a:xfrm>
            <a:off x="7566610" y="3642494"/>
            <a:ext cx="4625389" cy="30909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2AACD4-3E17-BB66-BA8D-F4651C0E6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3" y="1064179"/>
            <a:ext cx="7033490" cy="515662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60EA3FD-5416-0CB2-92F9-9662D602D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102628-5442-31AE-3611-8959F0A38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610" y="291573"/>
            <a:ext cx="4625390" cy="335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05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F133C-9E88-F9A9-5D52-C247101E6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F95EBD-FDD7-7FFD-7C2C-3ABD110E78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712287-3D88-0618-8D5E-A3F366E4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781381"/>
            <a:ext cx="10515600" cy="9968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QCD in lepton colliders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7580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2EC62-3CAE-BC61-0E3C-0EE1FDEED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52B69DA-77B0-308C-95C5-41D85541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002" y="1175116"/>
            <a:ext cx="7784084" cy="519405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30228C4-7379-0730-927F-A5E9B40D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74" y="4715190"/>
            <a:ext cx="2987430" cy="18895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9F34B27-5B7F-320F-0653-D6E6D7DF8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74" y="2829061"/>
            <a:ext cx="2987430" cy="188616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8588A3E-2042-7D6B-3E9B-D47548E3F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√s' cuts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7DD5F2-18C7-05F5-E49D-C05ACC81E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095" y="1498515"/>
            <a:ext cx="3416388" cy="12885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E94B29-D096-5CB0-ADC5-1C485F0268ED}"/>
              </a:ext>
            </a:extLst>
          </p:cNvPr>
          <p:cNvSpPr txBox="1"/>
          <p:nvPr/>
        </p:nvSpPr>
        <p:spPr>
          <a:xfrm>
            <a:off x="380096" y="975295"/>
            <a:ext cx="34163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1. Sum (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Σ 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 for </a:t>
            </a:r>
            <a:r>
              <a:rPr lang="el-GR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&gt; 5 GeV </a:t>
            </a:r>
          </a:p>
          <a:p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2. Compute (s' = s – 2E</a:t>
            </a:r>
            <a:r>
              <a:rPr lang="el-GR" sz="1400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γ</a:t>
            </a:r>
            <a:r>
              <a:rPr lang="en-US" sz="14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√s)</a:t>
            </a:r>
            <a:endParaRPr lang="en-GB" sz="1400" baseline="300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05A869-3B84-9E27-FB9C-B462A8E4C0BA}"/>
              </a:ext>
            </a:extLst>
          </p:cNvPr>
          <p:cNvCxnSpPr>
            <a:cxnSpLocks/>
          </p:cNvCxnSpPr>
          <p:nvPr/>
        </p:nvCxnSpPr>
        <p:spPr>
          <a:xfrm>
            <a:off x="3365500" y="6058022"/>
            <a:ext cx="0" cy="311150"/>
          </a:xfrm>
          <a:prstGeom prst="line">
            <a:avLst/>
          </a:prstGeom>
          <a:ln w="28575">
            <a:solidFill>
              <a:srgbClr val="99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BC0525-A3BB-3481-55F8-2C7190A3E7AE}"/>
              </a:ext>
            </a:extLst>
          </p:cNvPr>
          <p:cNvCxnSpPr>
            <a:cxnSpLocks/>
          </p:cNvCxnSpPr>
          <p:nvPr/>
        </p:nvCxnSpPr>
        <p:spPr>
          <a:xfrm>
            <a:off x="3048000" y="6058022"/>
            <a:ext cx="0" cy="311150"/>
          </a:xfrm>
          <a:prstGeom prst="line">
            <a:avLst/>
          </a:prstGeom>
          <a:ln w="28575">
            <a:solidFill>
              <a:srgbClr val="009B0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656F1A-31FD-122D-BE0D-5EB3C14A388F}"/>
              </a:ext>
            </a:extLst>
          </p:cNvPr>
          <p:cNvCxnSpPr>
            <a:cxnSpLocks/>
          </p:cNvCxnSpPr>
          <p:nvPr/>
        </p:nvCxnSpPr>
        <p:spPr>
          <a:xfrm>
            <a:off x="2406650" y="6058022"/>
            <a:ext cx="0" cy="311150"/>
          </a:xfrm>
          <a:prstGeom prst="line">
            <a:avLst/>
          </a:prstGeom>
          <a:ln w="28575">
            <a:solidFill>
              <a:srgbClr val="00008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61E5668-9D5D-FAD4-9EFE-B2DCB1F426C3}"/>
              </a:ext>
            </a:extLst>
          </p:cNvPr>
          <p:cNvCxnSpPr>
            <a:cxnSpLocks/>
          </p:cNvCxnSpPr>
          <p:nvPr/>
        </p:nvCxnSpPr>
        <p:spPr>
          <a:xfrm>
            <a:off x="857250" y="6058022"/>
            <a:ext cx="0" cy="311150"/>
          </a:xfrm>
          <a:prstGeom prst="line">
            <a:avLst/>
          </a:prstGeom>
          <a:ln w="28575">
            <a:solidFill>
              <a:srgbClr val="9E9E0C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748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F2AA1-E962-B1C5-3046-4377E7837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C3D66E-C111-1468-76C8-C8C17110B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Some graphs with 2M events</a:t>
            </a:r>
            <a:endParaRPr lang="en-IN" sz="2800" b="1" baseline="-25000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86184-09A8-D7B7-FBC0-CF37E4977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51" y="1558038"/>
            <a:ext cx="3637648" cy="2219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968766-9F88-5B86-2A32-1B071764A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10" y="3968602"/>
            <a:ext cx="3642589" cy="2219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43435B-3C6F-84A7-189B-C0DC1D488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952" y="968688"/>
            <a:ext cx="3704207" cy="570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083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D9811-53A4-71AB-2398-A6E4B3457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3D8B20-7B29-E250-0B69-F638A5BC1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Minutes of meeting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DCDAA7-67F8-1774-9BF1-F2DC7C847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476" y="1064608"/>
            <a:ext cx="11804610" cy="557114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FCCee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Disable W → </a:t>
            </a:r>
            <a:r>
              <a:rPr lang="el-GR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τν</a:t>
            </a:r>
            <a:r>
              <a:rPr lang="el-GR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and check low N</a:t>
            </a:r>
            <a:r>
              <a:rPr lang="en-US" sz="2000" baseline="-25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values</a:t>
            </a:r>
          </a:p>
          <a:p>
            <a:pPr lvl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Separate radiative events for each process</a:t>
            </a:r>
          </a:p>
        </p:txBody>
      </p:sp>
    </p:spTree>
    <p:extLst>
      <p:ext uri="{BB962C8B-B14F-4D97-AF65-F5344CB8AC3E}">
        <p14:creationId xmlns:p14="http://schemas.microsoft.com/office/powerpoint/2010/main" val="1925482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0E491-DBE8-D5D8-A6DF-F017BE5A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66F266-E9FB-D558-EE2C-458F332A1A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0F97BF5-CF45-496D-E5DA-2C4FB35BC390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24 April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4513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CF480-6A51-D6A3-7AC0-E0AF7B8A6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58E7E37-890F-95A4-56A6-9B4DD9F53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011" y="2863529"/>
            <a:ext cx="3628304" cy="11500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539FF3-86C0-B800-EC08-F8447394E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9" y="2863529"/>
            <a:ext cx="3628303" cy="11500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D67116-434F-F2ED-461A-50BB1F487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0" y="1371582"/>
            <a:ext cx="3628302" cy="11500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055A74-7265-F256-B4D9-DF1B0D2D2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7010" y="1371581"/>
            <a:ext cx="3628303" cy="115000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E54F021-47B8-EDB6-5750-A31B04F2F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Statistics summary (removed W</a:t>
            </a:r>
            <a:r>
              <a:rPr lang="el-GR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τ</a:t>
            </a:r>
            <a:r>
              <a:rPr lang="en-US" sz="28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)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36692C-8CA3-4C12-8E0E-B395078B8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875" y="1373276"/>
            <a:ext cx="4484459" cy="11500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AE5F5D-7C64-DC36-BC95-EFE9446276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874" y="2861833"/>
            <a:ext cx="4484459" cy="1150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BAC1F1-8430-4D74-C922-0D974ABBF509}"/>
              </a:ext>
            </a:extLst>
          </p:cNvPr>
          <p:cNvSpPr txBox="1"/>
          <p:nvPr/>
        </p:nvSpPr>
        <p:spPr>
          <a:xfrm>
            <a:off x="496275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wi ISR)</a:t>
            </a:r>
            <a:endParaRPr lang="en-GB" sz="1600" baseline="30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7BC5CE-22ED-8EFE-B76A-D57C3F261101}"/>
              </a:ext>
            </a:extLst>
          </p:cNvPr>
          <p:cNvSpPr txBox="1"/>
          <p:nvPr/>
        </p:nvSpPr>
        <p:spPr>
          <a:xfrm>
            <a:off x="440324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wi ISR)</a:t>
            </a:r>
            <a:endParaRPr lang="en-GB" sz="1600" baseline="30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FB45D-B50C-B301-E78E-367DF30E1083}"/>
              </a:ext>
            </a:extLst>
          </p:cNvPr>
          <p:cNvSpPr txBox="1"/>
          <p:nvPr/>
        </p:nvSpPr>
        <p:spPr>
          <a:xfrm>
            <a:off x="8701687" y="1034723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(wi ISR)</a:t>
            </a:r>
            <a:endParaRPr lang="en-GB" sz="1600" baseline="30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9FFC0F-8C29-7A8D-679A-4DA43CF955C1}"/>
              </a:ext>
            </a:extLst>
          </p:cNvPr>
          <p:cNvSpPr txBox="1"/>
          <p:nvPr/>
        </p:nvSpPr>
        <p:spPr>
          <a:xfrm>
            <a:off x="496275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(wo top wo ISR)</a:t>
            </a:r>
            <a:endParaRPr lang="en-GB" sz="1600" baseline="30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158E81-ED56-ADBD-2FFE-3D5AF8938EAC}"/>
              </a:ext>
            </a:extLst>
          </p:cNvPr>
          <p:cNvSpPr txBox="1"/>
          <p:nvPr/>
        </p:nvSpPr>
        <p:spPr>
          <a:xfrm>
            <a:off x="440324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(wi top wo ISR)</a:t>
            </a:r>
            <a:endParaRPr lang="en-GB" sz="1600" baseline="30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B9AA1-BC18-7583-7614-698ABE706E52}"/>
              </a:ext>
            </a:extLst>
          </p:cNvPr>
          <p:cNvSpPr txBox="1"/>
          <p:nvPr/>
        </p:nvSpPr>
        <p:spPr>
          <a:xfrm>
            <a:off x="8701687" y="2523279"/>
            <a:ext cx="2471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91.2 GeV (wo ISR)</a:t>
            </a:r>
            <a:endParaRPr lang="en-GB" sz="1600" baseline="300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F1FC12E-4260-BF69-B10B-98817B232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851820"/>
              </p:ext>
            </p:extLst>
          </p:nvPr>
        </p:nvGraphicFramePr>
        <p:xfrm>
          <a:off x="73149" y="4282555"/>
          <a:ext cx="12032189" cy="2515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257">
                  <a:extLst>
                    <a:ext uri="{9D8B030D-6E8A-4147-A177-3AD203B41FA5}">
                      <a16:colId xmlns:a16="http://schemas.microsoft.com/office/drawing/2014/main" val="160866162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719570083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56866138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1133981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63582240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36449683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48737402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718122674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055307711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678003876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1068903887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2660563459"/>
                    </a:ext>
                  </a:extLst>
                </a:gridCol>
                <a:gridCol w="869161">
                  <a:extLst>
                    <a:ext uri="{9D8B030D-6E8A-4147-A177-3AD203B41FA5}">
                      <a16:colId xmlns:a16="http://schemas.microsoft.com/office/drawing/2014/main" val="3850071681"/>
                    </a:ext>
                  </a:extLst>
                </a:gridCol>
              </a:tblGrid>
              <a:tr h="23955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eē → 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qq-bar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duscbt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91.2 GeV (</a:t>
                      </a:r>
                      <a:r>
                        <a:rPr lang="en-US" sz="1400" b="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duscb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498613"/>
                  </a:ext>
                </a:extLst>
              </a:tr>
              <a:tr h="235498">
                <a:tc vMerge="1">
                  <a:txBody>
                    <a:bodyPr/>
                    <a:lstStyle/>
                    <a:p>
                      <a:pPr algn="l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400" b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woISR</a:t>
                      </a:r>
                      <a:endParaRPr lang="en-US" sz="1400" b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kumimoji="0" lang="en-US" sz="1400" b="1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wiISR</a:t>
                      </a:r>
                      <a:endParaRPr lang="en-US" sz="1400" b="1" kern="12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34631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36.859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2,80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41.666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41.4 nb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14.7 nb</a:t>
                      </a:r>
                    </a:p>
                    <a:p>
                      <a:pPr algn="ctr"/>
                      <a:r>
                        <a:rPr lang="en-GB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29.4 nb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48.648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96.987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305858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11,2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74.299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11,2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72.998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30.4 nb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100.000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96560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400" i="1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3.986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1.826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0,26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3.748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1.786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221247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GB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3,37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52.356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3,58 pb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23.875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3,37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50.415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3,58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23.501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944389"/>
                  </a:ext>
                </a:extLst>
              </a:tr>
              <a:tr h="235498">
                <a:tc>
                  <a:txBody>
                    <a:bodyPr/>
                    <a:lstStyle/>
                    <a:p>
                      <a:pPr algn="l"/>
                      <a:r>
                        <a:rPr lang="en-IN" sz="1400" i="1" dirty="0">
                          <a:latin typeface="Times New Roman" panose="02020603050405020304" pitchFamily="18" charset="0"/>
                          <a:ea typeface="Arial Unicode MS" panose="020B0604020202020204" pitchFamily="34" charset="-128"/>
                          <a:cs typeface="Times New Roman" panose="02020603050405020304" pitchFamily="18" charset="0"/>
                        </a:rPr>
                        <a:t>eē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γ</a:t>
                      </a:r>
                      <a:r>
                        <a:rPr lang="pl-PL" sz="1400" i="1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r>
                        <a:rPr lang="pl-PL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/Z</a:t>
                      </a:r>
                      <a:r>
                        <a:rPr lang="pl-PL" sz="1400" i="1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</a:t>
                      </a:r>
                      <a:r>
                        <a:rPr lang="en-US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1400" i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tt-bar</a:t>
                      </a: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0,28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4.171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0,27 pb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1.715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5533641"/>
                  </a:ext>
                </a:extLst>
              </a:tr>
              <a:tr h="23955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Luminosity</a:t>
                      </a:r>
                      <a:endParaRPr lang="en-GB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429" marR="81429" marT="40714" marB="40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15,5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6,7 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14,9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6,5 fb</a:t>
                      </a:r>
                      <a:r>
                        <a:rPr lang="en-US" sz="1200" kern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2.4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 pb</a:t>
                      </a:r>
                      <a:r>
                        <a:rPr lang="en-US" sz="12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en-GB" sz="1200" kern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6507" marR="86507" marT="43253" marB="432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690258"/>
                  </a:ext>
                </a:extLst>
              </a:tr>
            </a:tbl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8B314F05-09C7-E9C5-8F0C-5A1C39B30F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2396" y="345040"/>
            <a:ext cx="2472016" cy="6573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2558C73-D76A-3270-0773-90EAF934BB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5550" y="345040"/>
            <a:ext cx="2476846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446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AAB72-4282-4C8A-1512-565286907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4525F1-72B6-0C36-9353-9606B50E0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609" y="291573"/>
            <a:ext cx="4625390" cy="3350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FB749F-AE0C-057F-BB55-A46D77670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02" y="1064178"/>
            <a:ext cx="7033490" cy="51566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AAB887A-F0D3-1275-9A01-8CFD6BB8C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Impact of ISR/Top on (1-T) and N</a:t>
            </a:r>
            <a:r>
              <a:rPr lang="en-US" sz="2800" b="1" baseline="-25000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CH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0149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44529-91F5-DEBF-43A2-F02ABBE2F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179ABA-0E32-2494-8FE1-024B4BFC4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Separating processes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3C1027-326A-E43A-D8DC-2BCAAC4B3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95" y="1430882"/>
            <a:ext cx="3804344" cy="1190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FE7DDC-80A6-86E3-9EBA-3BA855EDA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5" y="2728032"/>
            <a:ext cx="3804344" cy="12043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37A67-CE7C-EA29-E70B-67BFAE65F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098" y="356613"/>
            <a:ext cx="3188404" cy="24772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447DEE-10A1-D8AB-6505-64B1EE1C7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1592" y="356613"/>
            <a:ext cx="3188403" cy="24830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9D9027-5C33-06DF-6E0D-4D1A83B2C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6300" y="3007492"/>
            <a:ext cx="2455557" cy="3650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BFE8AA-E108-C705-27B2-07828EF7C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4990" y="3001664"/>
            <a:ext cx="2472016" cy="3653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82E3B5-2C1F-BBFF-BA3E-A6B025B130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1151" y="2998876"/>
            <a:ext cx="2472016" cy="365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913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3AFEC-9215-A9F3-38F4-6CDB2FB1F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46D781-5117-F2DC-67BA-ED7CE1BD59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93280CC-2BD6-E23D-412D-17FA120B7C87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08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9939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F65CE-9926-7DD5-6A0B-59C88264D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97F54B03-7B96-B554-BDB2-240031A1F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883" y="382629"/>
            <a:ext cx="2350902" cy="33965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65B5AE6-D9A6-D4A2-E652-01481C5EE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81" y="3904596"/>
            <a:ext cx="5724880" cy="26204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4526803-C859-9A35-5D5C-AB49CC972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904596"/>
            <a:ext cx="5737663" cy="262044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D9B0E60-3589-B707-4BA3-783AC273D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76" y="188780"/>
            <a:ext cx="11804610" cy="766916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500 GeV – Process separated plots</a:t>
            </a:r>
            <a:endParaRPr lang="en-IN" sz="2800" b="1" dirty="0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E55ED4-62D8-E62D-B1FC-BDF9707CB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76" y="1274538"/>
            <a:ext cx="5483994" cy="52505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A14E6E7-812C-5D61-315C-8134A0BD94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4073" y="382630"/>
            <a:ext cx="2379588" cy="3396506"/>
          </a:xfrm>
          <a:prstGeom prst="rect">
            <a:avLst/>
          </a:prstGeom>
        </p:spPr>
      </p:pic>
      <p:sp>
        <p:nvSpPr>
          <p:cNvPr id="19" name="Arrow: Down 18">
            <a:extLst>
              <a:ext uri="{FF2B5EF4-FFF2-40B4-BE49-F238E27FC236}">
                <a16:creationId xmlns:a16="http://schemas.microsoft.com/office/drawing/2014/main" id="{59297F60-9AFB-476F-5AF4-D2161BDDF18B}"/>
              </a:ext>
            </a:extLst>
          </p:cNvPr>
          <p:cNvSpPr/>
          <p:nvPr/>
        </p:nvSpPr>
        <p:spPr>
          <a:xfrm rot="206202">
            <a:off x="9736673" y="1494872"/>
            <a:ext cx="190603" cy="27077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A5DBD59-5A6E-0C3E-CA85-151C031F28A0}"/>
              </a:ext>
            </a:extLst>
          </p:cNvPr>
          <p:cNvSpPr/>
          <p:nvPr/>
        </p:nvSpPr>
        <p:spPr>
          <a:xfrm>
            <a:off x="9655683" y="842759"/>
            <a:ext cx="613574" cy="61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8A50A87-E68B-89D4-D4F9-0A37ECAA4618}"/>
              </a:ext>
            </a:extLst>
          </p:cNvPr>
          <p:cNvSpPr/>
          <p:nvPr/>
        </p:nvSpPr>
        <p:spPr>
          <a:xfrm>
            <a:off x="9352343" y="4258825"/>
            <a:ext cx="916913" cy="916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4DE465-34BC-C349-EE28-AEF9697F2957}"/>
              </a:ext>
            </a:extLst>
          </p:cNvPr>
          <p:cNvSpPr txBox="1"/>
          <p:nvPr/>
        </p:nvSpPr>
        <p:spPr>
          <a:xfrm>
            <a:off x="7889669" y="649942"/>
            <a:ext cx="150931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Improvement in low (1-T) by </a:t>
            </a:r>
            <a:r>
              <a:rPr lang="en-GB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removing </a:t>
            </a:r>
            <a:r>
              <a:rPr lang="en-IN" sz="1200" i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GB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pl-PL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12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/WW</a:t>
            </a:r>
            <a:r>
              <a:rPr lang="en-GB" sz="120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 </a:t>
            </a:r>
            <a:endParaRPr lang="en-US" sz="1200" b="1" dirty="0">
              <a:solidFill>
                <a:srgbClr val="FF0000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C6F462C-D529-D9D8-CF62-F6971BC53099}"/>
              </a:ext>
            </a:extLst>
          </p:cNvPr>
          <p:cNvSpPr/>
          <p:nvPr/>
        </p:nvSpPr>
        <p:spPr>
          <a:xfrm>
            <a:off x="262828" y="4326739"/>
            <a:ext cx="613574" cy="61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03AD08-F948-BD2D-DDA2-EB6A79F7E877}"/>
              </a:ext>
            </a:extLst>
          </p:cNvPr>
          <p:cNvSpPr txBox="1"/>
          <p:nvPr/>
        </p:nvSpPr>
        <p:spPr>
          <a:xfrm>
            <a:off x="0" y="3662196"/>
            <a:ext cx="1326904" cy="543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Desirable slope is from </a:t>
            </a:r>
            <a:r>
              <a:rPr lang="en-IN" sz="1050" i="1" dirty="0">
                <a:solidFill>
                  <a:srgbClr val="FF0000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eē </a:t>
            </a:r>
            <a:r>
              <a:rPr lang="en-GB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pl-PL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pl-PL" sz="1050" i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pl-PL" sz="105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/Z</a:t>
            </a:r>
            <a:r>
              <a:rPr lang="pl-PL" sz="1050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GB" sz="1050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GB" sz="1050" b="1" baseline="30000" dirty="0">
              <a:solidFill>
                <a:srgbClr val="FF0000"/>
              </a:solidFill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766C71DF-75C8-B296-B264-90FEF1085496}"/>
              </a:ext>
            </a:extLst>
          </p:cNvPr>
          <p:cNvSpPr/>
          <p:nvPr/>
        </p:nvSpPr>
        <p:spPr>
          <a:xfrm rot="206202">
            <a:off x="550031" y="4056996"/>
            <a:ext cx="190603" cy="2241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13B11F91-45F7-2438-4CC1-992010861072}"/>
              </a:ext>
            </a:extLst>
          </p:cNvPr>
          <p:cNvSpPr/>
          <p:nvPr/>
        </p:nvSpPr>
        <p:spPr>
          <a:xfrm rot="206202">
            <a:off x="6529041" y="1494872"/>
            <a:ext cx="190603" cy="27077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5A61B72-C464-9732-95E3-DE3DCDDE63E4}"/>
              </a:ext>
            </a:extLst>
          </p:cNvPr>
          <p:cNvSpPr/>
          <p:nvPr/>
        </p:nvSpPr>
        <p:spPr>
          <a:xfrm>
            <a:off x="6448050" y="745442"/>
            <a:ext cx="710891" cy="7108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AB68658-52F5-DABC-7F79-2D67B52D501C}"/>
              </a:ext>
            </a:extLst>
          </p:cNvPr>
          <p:cNvSpPr/>
          <p:nvPr/>
        </p:nvSpPr>
        <p:spPr>
          <a:xfrm>
            <a:off x="6144711" y="4258825"/>
            <a:ext cx="916913" cy="91691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6213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F67FB-8E1B-A04D-44AB-4FD05FDCA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820892-FD45-51B9-A207-461B3B1BED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0CED2BBC-9D06-547D-32CA-2C020BF8386B}"/>
              </a:ext>
            </a:extLst>
          </p:cNvPr>
          <p:cNvSpPr txBox="1">
            <a:spLocks/>
          </p:cNvSpPr>
          <p:nvPr/>
        </p:nvSpPr>
        <p:spPr>
          <a:xfrm>
            <a:off x="831850" y="2781381"/>
            <a:ext cx="10515600" cy="9968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Times New Roman" panose="02020603050405020304" pitchFamily="18" charset="0"/>
              </a:rPr>
              <a:t>Meeting : 15 May 2025</a:t>
            </a:r>
            <a:endParaRPr lang="en-IN" b="1" dirty="0">
              <a:solidFill>
                <a:schemeClr val="bg1"/>
              </a:solidFill>
              <a:latin typeface="Times New Roman" panose="02020603050405020304" pitchFamily="18" charset="0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994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11036</TotalTime>
  <Words>5116</Words>
  <Application>Microsoft Office PowerPoint</Application>
  <PresentationFormat>Widescreen</PresentationFormat>
  <Paragraphs>986</Paragraphs>
  <Slides>113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20" baseType="lpstr">
      <vt:lpstr>Arial Unicode MS</vt:lpstr>
      <vt:lpstr>Aptos</vt:lpstr>
      <vt:lpstr>Arial</vt:lpstr>
      <vt:lpstr>Calibri</vt:lpstr>
      <vt:lpstr>Calibri Light</vt:lpstr>
      <vt:lpstr>Times New Roman</vt:lpstr>
      <vt:lpstr>Office Theme</vt:lpstr>
      <vt:lpstr>PowerPoint Presentation</vt:lpstr>
      <vt:lpstr>Timeline so far…</vt:lpstr>
      <vt:lpstr>Notes</vt:lpstr>
      <vt:lpstr>HEP introduction</vt:lpstr>
      <vt:lpstr>What is HEP?</vt:lpstr>
      <vt:lpstr>Detector parameters</vt:lpstr>
      <vt:lpstr>CMS co-ordinate system</vt:lpstr>
      <vt:lpstr>CMS particle definitions</vt:lpstr>
      <vt:lpstr>QCD in lepton colliders</vt:lpstr>
      <vt:lpstr>Theoretical ‘e+e−→ hadron’</vt:lpstr>
      <vt:lpstr>Phenomenology ‘eē → hadron’</vt:lpstr>
      <vt:lpstr>Experimental ‘e+e− → hadron’</vt:lpstr>
      <vt:lpstr>QCD opportunities at FCCee</vt:lpstr>
      <vt:lpstr>QCD @ FCCee</vt:lpstr>
      <vt:lpstr>QCD @ FCCee</vt:lpstr>
      <vt:lpstr>QCD @ FCCee</vt:lpstr>
      <vt:lpstr>Comparing LEP and FCCee</vt:lpstr>
      <vt:lpstr>LEP (1989 - 2000)</vt:lpstr>
      <vt:lpstr>LEP (1989-)</vt:lpstr>
      <vt:lpstr>Parton distribution functions</vt:lpstr>
      <vt:lpstr>Parton distribution function</vt:lpstr>
      <vt:lpstr>How to compute a PDF?</vt:lpstr>
      <vt:lpstr>Jet physics</vt:lpstr>
      <vt:lpstr>Jets – Useful resources</vt:lpstr>
      <vt:lpstr>Jets – What are they?</vt:lpstr>
      <vt:lpstr>Jets – History</vt:lpstr>
      <vt:lpstr>Jets – Reconstruction algorithms</vt:lpstr>
      <vt:lpstr>Jets – Reconstruction algorithms</vt:lpstr>
      <vt:lpstr>Jets – Cone algorithms</vt:lpstr>
      <vt:lpstr>Jets – Clustering algorithms</vt:lpstr>
      <vt:lpstr>Minutes</vt:lpstr>
      <vt:lpstr>Meeting : 5 November 2024</vt:lpstr>
      <vt:lpstr>Learning Pythia-ROOT workflows</vt:lpstr>
      <vt:lpstr>NCh : UA5 .vs. PYTHIA at 91.2 GeV</vt:lpstr>
      <vt:lpstr>PowerPoint Presentation</vt:lpstr>
      <vt:lpstr>Github Repository (20 November 2024)</vt:lpstr>
      <vt:lpstr>NCh : L3 .vs. PYTHIA at 91.2 GeV</vt:lpstr>
      <vt:lpstr>Minutes of meeting</vt:lpstr>
      <vt:lpstr>PowerPoint Presentation</vt:lpstr>
      <vt:lpstr>Solving Nch curve issues – Correcting data types</vt:lpstr>
      <vt:lpstr>Solving Nch curve issues – Tweaking physics processes</vt:lpstr>
      <vt:lpstr>Linking FastJet and Pythia through fjcore.hh</vt:lpstr>
      <vt:lpstr>PowerPoint Presentation</vt:lpstr>
      <vt:lpstr>PowerPoint Presentation</vt:lpstr>
      <vt:lpstr>Minutes of meeting</vt:lpstr>
      <vt:lpstr>PowerPoint Presentation</vt:lpstr>
      <vt:lpstr>Solved Nch-2,4 curve issues – Tweaking physics processes</vt:lpstr>
      <vt:lpstr>Solved Nch-2,4 curve issues – Tweaking physics processes</vt:lpstr>
      <vt:lpstr>Fitting nCh curves with NB distributions – Tweaking PDF parameters</vt:lpstr>
      <vt:lpstr>Analysing collision products for nEvent = 1</vt:lpstr>
      <vt:lpstr>Analysing jet structure for nEvent = 1</vt:lpstr>
      <vt:lpstr>main301.cc – Setting physics switches</vt:lpstr>
      <vt:lpstr>Minutes of meeting</vt:lpstr>
      <vt:lpstr>PowerPoint Presentation</vt:lpstr>
      <vt:lpstr>Replacing TXT with Ttree files</vt:lpstr>
      <vt:lpstr>LEP912 Solving NBD Fit issues – MINOS</vt:lpstr>
      <vt:lpstr>LEP912 Plotting event shapes – Thrust</vt:lpstr>
      <vt:lpstr>Minutes of meeting</vt:lpstr>
      <vt:lpstr>PowerPoint Presentation</vt:lpstr>
      <vt:lpstr>LEP912 – Summary of plots</vt:lpstr>
      <vt:lpstr>Minutes of meeting</vt:lpstr>
      <vt:lpstr>PowerPoint Presentation</vt:lpstr>
      <vt:lpstr>LEP – Comparison with OPAL at 91.2 GeV and 161 GeV </vt:lpstr>
      <vt:lpstr>Minutes of meeting</vt:lpstr>
      <vt:lpstr>PowerPoint Presentation</vt:lpstr>
      <vt:lpstr>Minutes of meeting</vt:lpstr>
      <vt:lpstr>PowerPoint Presentation</vt:lpstr>
      <vt:lpstr>Splitting code</vt:lpstr>
      <vt:lpstr>FCCee – Physics list – First stage</vt:lpstr>
      <vt:lpstr>FCCee – Physics list – Second stage</vt:lpstr>
      <vt:lpstr>TESLA 500 GeV – Physics selection</vt:lpstr>
      <vt:lpstr>TESLA 500 GeV – Event selection</vt:lpstr>
      <vt:lpstr>TESLA 500 GeV – Extracting thrust in Automeris.io</vt:lpstr>
      <vt:lpstr>TESLA 500 GeV – Statistics summary</vt:lpstr>
      <vt:lpstr>TESLA 500 GeV – NCH and Thrust</vt:lpstr>
      <vt:lpstr>Minutes of meeting</vt:lpstr>
      <vt:lpstr>PowerPoint Presentation</vt:lpstr>
      <vt:lpstr>Splitting Code workflow</vt:lpstr>
      <vt:lpstr>TESLA 500 GeV – Statistics summary</vt:lpstr>
      <vt:lpstr>TESLA 500 GeV – NCH and Thrust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TESLA 500 GeV – Separating radiative and non-radiative events</vt:lpstr>
      <vt:lpstr>PowerPoint Presentation</vt:lpstr>
      <vt:lpstr>500 GeV – Statistics summary</vt:lpstr>
      <vt:lpstr>500 GeV – Statistics summary</vt:lpstr>
      <vt:lpstr>500 GeV – Impact of ISR/Top on (1-T) and NCH</vt:lpstr>
      <vt:lpstr>500 GeV – Impact of √s' cuts on (1-T) and NCH</vt:lpstr>
      <vt:lpstr>500 GeV – Some graphs with 2M events</vt:lpstr>
      <vt:lpstr>Minutes of meeting</vt:lpstr>
      <vt:lpstr>PowerPoint Presentation</vt:lpstr>
      <vt:lpstr>500 GeV – Statistics summary (removed Wτ)</vt:lpstr>
      <vt:lpstr>500 GeV – Impact of ISR/Top on (1-T) and NCH</vt:lpstr>
      <vt:lpstr>500 GeV – Separating processes</vt:lpstr>
      <vt:lpstr>PowerPoint Presentation</vt:lpstr>
      <vt:lpstr>500 GeV – Process separated plots</vt:lpstr>
      <vt:lpstr>PowerPoint Presentation</vt:lpstr>
      <vt:lpstr>Minutes of meeting</vt:lpstr>
      <vt:lpstr>PowerPoint Presentation</vt:lpstr>
      <vt:lpstr>500 GeV – Thrust deviation</vt:lpstr>
      <vt:lpstr>500 GeV – Thrust deviation</vt:lpstr>
      <vt:lpstr>500 GeV – Jets</vt:lpstr>
      <vt:lpstr>500 GeV – Checking PYTHIA 5.722</vt:lpstr>
      <vt:lpstr>Minutes of meeting</vt:lpstr>
      <vt:lpstr>PowerPoint Presentation</vt:lpstr>
      <vt:lpstr>500 GeV – Including Higgs production</vt:lpstr>
      <vt:lpstr>500 GeV – Including Higgs production</vt:lpstr>
      <vt:lpstr>500 GeV – Including Higgs production</vt:lpstr>
      <vt:lpstr>500 GeV – Including Higgs production</vt:lpstr>
      <vt:lpstr>500 GeV – Including Higgs production</vt:lpstr>
      <vt:lpstr>FCC feasibility report (May 2025)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Mathew</dc:creator>
  <cp:lastModifiedBy>Philip Mathew</cp:lastModifiedBy>
  <cp:revision>2137</cp:revision>
  <dcterms:created xsi:type="dcterms:W3CDTF">2024-11-21T11:19:07Z</dcterms:created>
  <dcterms:modified xsi:type="dcterms:W3CDTF">2025-05-26T13:55:48Z</dcterms:modified>
</cp:coreProperties>
</file>